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B665AC-8028-47A4-84AF-4D9808E4900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643713-86E2-4617-A053-C5C7C42481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143380"/>
            <a:ext cx="6172200" cy="185738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Авторы-составители: </a:t>
            </a:r>
            <a:br>
              <a:rPr lang="ru-RU" sz="1800" dirty="0" smtClean="0"/>
            </a:br>
            <a:r>
              <a:rPr lang="ru-RU" sz="1800" dirty="0" smtClean="0"/>
              <a:t>Степанова Валентина Григорьевна, </a:t>
            </a:r>
            <a:r>
              <a:rPr lang="ru-RU" sz="1800" b="0" dirty="0" smtClean="0"/>
              <a:t>заведующая научно-методической службой ГБСУ АО ССРЦН «Солнышко», г.Северодвинск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Перепелкина </a:t>
            </a:r>
            <a:r>
              <a:rPr lang="ru-RU" sz="1800" dirty="0" smtClean="0"/>
              <a:t>Т</a:t>
            </a:r>
            <a:r>
              <a:rPr lang="ru-RU" sz="1800" dirty="0" smtClean="0"/>
              <a:t>атьяна Евгеньевна, </a:t>
            </a:r>
            <a:r>
              <a:rPr lang="ru-RU" sz="1800" b="0" dirty="0" smtClean="0"/>
              <a:t>инструктор-методист</a:t>
            </a:r>
            <a:r>
              <a:rPr lang="ru-RU" sz="1800" b="0" dirty="0" smtClean="0"/>
              <a:t> ГБСУ АО ССРЦН «Солнышко», г.Северодвинск</a:t>
            </a:r>
            <a:endParaRPr lang="ru-RU" sz="18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42918"/>
            <a:ext cx="8458200" cy="257176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Школа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профессионального роста»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(образовательная программа)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Цель образовательной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подготовить </a:t>
            </a:r>
            <a:r>
              <a:rPr lang="ru-RU" sz="3200" dirty="0" smtClean="0"/>
              <a:t>педагогов и других специалистов к взаимодействию с дезадаптированными детьми и рациональному выбору современных технологий </a:t>
            </a:r>
            <a:r>
              <a:rPr lang="ru-RU" sz="3200" dirty="0" smtClean="0"/>
              <a:t>реабилитации несовершеннолетних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</a:t>
            </a:r>
            <a:r>
              <a:rPr lang="ru-RU" b="1" dirty="0" smtClean="0"/>
              <a:t>образовательной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Познакомить слушателей с типами специализированных учреждений для несовершеннолетних (Социально-реабилитационный центр, Центр помощи детям, Приют).</a:t>
            </a:r>
          </a:p>
          <a:p>
            <a:pPr lvl="0"/>
            <a:r>
              <a:rPr lang="ru-RU" dirty="0" smtClean="0"/>
              <a:t>Показать преимущества СРЦН в комплексной реабилитации несовершеннолетних.</a:t>
            </a:r>
          </a:p>
          <a:p>
            <a:pPr lvl="0"/>
            <a:r>
              <a:rPr lang="ru-RU" dirty="0" smtClean="0"/>
              <a:t>Изучить общие принципы реабилитационной работы и условия их реализации.</a:t>
            </a:r>
          </a:p>
          <a:p>
            <a:pPr lvl="0"/>
            <a:r>
              <a:rPr lang="ru-RU" dirty="0" smtClean="0"/>
              <a:t>Помочь специалистам овладеть способами психолого-педагогической диагностики и методикой организации и проведения коррекционно-развивающих занятий.</a:t>
            </a:r>
          </a:p>
          <a:p>
            <a:pPr lvl="0"/>
            <a:r>
              <a:rPr lang="ru-RU" dirty="0" smtClean="0"/>
              <a:t>Познакомить с методикой оказания психолого-педагогической помощи детям и подросткам в преодолении трудностей в общении.</a:t>
            </a:r>
          </a:p>
          <a:p>
            <a:pPr lvl="0"/>
            <a:r>
              <a:rPr lang="ru-RU" dirty="0" smtClean="0"/>
              <a:t>Раскрыть эффективные способы взаимодействия с семьями воспитанников, оказавшихся в трудной жизненной ситуации.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Структура образовательной программы: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Модуль «Основы коммуникативной деятельности специалиста СРЦН». Всего 16 часов, из них 10 практических.</a:t>
            </a:r>
          </a:p>
          <a:p>
            <a:pPr lvl="0"/>
            <a:r>
              <a:rPr lang="ru-RU" dirty="0" smtClean="0"/>
              <a:t>Модуль «Игра в социально-реабилитационной работе: организация и методика проведения» Всего 8 часов, все практические.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/>
              <a:t>Модуль «Основы коммуникативной деятельности специалиста социально-реабилитационного центра для несовершеннолетних»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600" b="1" dirty="0" smtClean="0"/>
              <a:t>Цель: </a:t>
            </a:r>
            <a:r>
              <a:rPr lang="ru-RU" sz="2900" dirty="0" smtClean="0"/>
              <a:t>формирование у слушателей представлений о понятии, сущности, основах коммуникативного процесса как инструмента успешной деловой и профессиональной деятельности.</a:t>
            </a:r>
          </a:p>
          <a:p>
            <a:pPr algn="just">
              <a:buNone/>
            </a:pPr>
            <a:r>
              <a:rPr lang="ru-RU" sz="3600" b="1" dirty="0" smtClean="0"/>
              <a:t>Задачи:</a:t>
            </a:r>
            <a:endParaRPr lang="ru-RU" sz="3600" dirty="0" smtClean="0"/>
          </a:p>
          <a:p>
            <a:pPr lvl="0" algn="just"/>
            <a:r>
              <a:rPr lang="ru-RU" sz="2900" dirty="0" smtClean="0"/>
              <a:t>Дать специалистам представление об особенностях проявления и уровнях коммуникации.</a:t>
            </a:r>
          </a:p>
          <a:p>
            <a:pPr lvl="0" algn="just"/>
            <a:r>
              <a:rPr lang="ru-RU" sz="2900" dirty="0" smtClean="0"/>
              <a:t>Расширить знания слушателей о влиянии личностных особенностей на процессы взаимодействия в различных сферах жизнедеятельности.</a:t>
            </a:r>
          </a:p>
          <a:p>
            <a:pPr lvl="0" algn="just"/>
            <a:r>
              <a:rPr lang="ru-RU" sz="2900" dirty="0" smtClean="0"/>
              <a:t>Совершенствовать навыки специалистов в разработке стратегий общения в профессиональной деятельности.</a:t>
            </a:r>
          </a:p>
          <a:p>
            <a:pPr algn="just">
              <a:buNone/>
            </a:pPr>
            <a:r>
              <a:rPr lang="ru-RU" sz="3600" b="1" dirty="0" smtClean="0"/>
              <a:t>Основные темы модуля:</a:t>
            </a:r>
            <a:endParaRPr lang="ru-RU" sz="3600" dirty="0" smtClean="0"/>
          </a:p>
          <a:p>
            <a:pPr lvl="0" algn="just"/>
            <a:r>
              <a:rPr lang="ru-RU" sz="2900" dirty="0" smtClean="0"/>
              <a:t>Общение и коммуникация в профессиональной деятельности: понятие, виды, структура</a:t>
            </a:r>
            <a:r>
              <a:rPr lang="ru-RU" sz="2900" b="1" dirty="0" smtClean="0"/>
              <a:t>.</a:t>
            </a:r>
            <a:endParaRPr lang="ru-RU" sz="2900" dirty="0" smtClean="0"/>
          </a:p>
          <a:p>
            <a:pPr lvl="0" algn="just"/>
            <a:r>
              <a:rPr lang="ru-RU" sz="2900" dirty="0" smtClean="0"/>
              <a:t>Коммуникативные барьеры: понятие и типология.</a:t>
            </a:r>
          </a:p>
          <a:p>
            <a:pPr lvl="0" algn="just"/>
            <a:r>
              <a:rPr lang="ru-RU" sz="2900" dirty="0" smtClean="0"/>
              <a:t>Коммуникативная и эмоциональная компетентность.</a:t>
            </a:r>
          </a:p>
          <a:p>
            <a:pPr lvl="0" algn="just"/>
            <a:r>
              <a:rPr lang="ru-RU" sz="2900" dirty="0" smtClean="0"/>
              <a:t>Игровые коммуникации.</a:t>
            </a:r>
          </a:p>
          <a:p>
            <a:pPr lvl="0" algn="just"/>
            <a:r>
              <a:rPr lang="ru-RU" sz="2900" dirty="0" smtClean="0"/>
              <a:t>Визуальная культура специалиста в процессе коммуникации. Имидж специалиста.</a:t>
            </a:r>
          </a:p>
          <a:p>
            <a:pPr lvl="0" algn="just"/>
            <a:r>
              <a:rPr lang="ru-RU" sz="2900" dirty="0" smtClean="0"/>
              <a:t>Визуальная, тактильная, акустическая и </a:t>
            </a:r>
            <a:r>
              <a:rPr lang="ru-RU" sz="2900" dirty="0" err="1" smtClean="0"/>
              <a:t>альфакторная</a:t>
            </a:r>
            <a:r>
              <a:rPr lang="ru-RU" sz="2900" dirty="0" smtClean="0"/>
              <a:t> системы знаков.</a:t>
            </a:r>
          </a:p>
          <a:p>
            <a:pPr lvl="0" algn="just"/>
            <a:r>
              <a:rPr lang="ru-RU" sz="2900" dirty="0" smtClean="0"/>
              <a:t>Общение как взаимодействие. Правила слушания.</a:t>
            </a:r>
          </a:p>
          <a:p>
            <a:pPr algn="just"/>
            <a:r>
              <a:rPr lang="ru-RU" sz="2900" dirty="0" err="1" smtClean="0"/>
              <a:t>Гендерные</a:t>
            </a:r>
            <a:r>
              <a:rPr lang="ru-RU" sz="2900" dirty="0" smtClean="0"/>
              <a:t> аспекты коммуникативной деятельности</a:t>
            </a:r>
            <a:endParaRPr lang="ru-RU" sz="2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/>
              <a:t>Модуль «Игра в социально-реабилитационной работе: организация и методика проведения»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/>
              <a:t>Цель модуля:</a:t>
            </a:r>
            <a:r>
              <a:rPr lang="ru-RU" dirty="0" smtClean="0"/>
              <a:t> </a:t>
            </a:r>
            <a:r>
              <a:rPr lang="ru-RU" sz="2500" dirty="0" smtClean="0"/>
              <a:t>показать преимущества игры перед другими способами воспитания и развития детей, раскрыть методику подбора игр в соответствии с возрастом </a:t>
            </a:r>
            <a:r>
              <a:rPr lang="ru-RU" sz="2500" dirty="0" err="1" smtClean="0"/>
              <a:t>дезадаптированных</a:t>
            </a:r>
            <a:r>
              <a:rPr lang="ru-RU" sz="2500" dirty="0" smtClean="0"/>
              <a:t> детей и их психологическими возможностями.</a:t>
            </a:r>
          </a:p>
          <a:p>
            <a:pPr>
              <a:buNone/>
            </a:pPr>
            <a:r>
              <a:rPr lang="ru-RU" sz="3600" b="1" dirty="0" smtClean="0"/>
              <a:t>Задачи:</a:t>
            </a:r>
            <a:endParaRPr lang="ru-RU" sz="3600" dirty="0" smtClean="0"/>
          </a:p>
          <a:p>
            <a:pPr lvl="0"/>
            <a:r>
              <a:rPr lang="ru-RU" sz="2200" dirty="0" smtClean="0"/>
              <a:t>Способствовать созданию условий для распространения современных методик, игровых технологий в процессе организации комплексной реабилитации несовершеннолетних.</a:t>
            </a:r>
          </a:p>
          <a:p>
            <a:pPr lvl="0"/>
            <a:r>
              <a:rPr lang="ru-RU" sz="2200" dirty="0" smtClean="0"/>
              <a:t>Обеспечить наиболее эффективную форму организации досуга с детьми и подростками.</a:t>
            </a:r>
          </a:p>
          <a:p>
            <a:pPr lvl="0"/>
            <a:r>
              <a:rPr lang="ru-RU" sz="2200" dirty="0" smtClean="0"/>
              <a:t>Совершенствовать навыки специалистов в разработке стратегий руководства разнообразной игровой деятельностью, в том числе и инновационной.</a:t>
            </a:r>
          </a:p>
          <a:p>
            <a:pPr lvl="0"/>
            <a:r>
              <a:rPr lang="ru-RU" sz="2200" dirty="0" smtClean="0"/>
              <a:t>Способствовать развитию у слушателей профессионально-значимых коммуникативных навыков в процессе организации игровой деятельности.</a:t>
            </a:r>
          </a:p>
          <a:p>
            <a:pPr lvl="0"/>
            <a:r>
              <a:rPr lang="ru-RU" sz="2200" dirty="0" smtClean="0"/>
              <a:t>Освоение способов реанимации положительных личностных качеств у несовершеннолетних через игру.</a:t>
            </a:r>
          </a:p>
          <a:p>
            <a:pPr>
              <a:buNone/>
            </a:pPr>
            <a:r>
              <a:rPr lang="ru-RU" sz="3600" b="1" dirty="0" smtClean="0"/>
              <a:t>Основные темы модуля:</a:t>
            </a:r>
            <a:endParaRPr lang="ru-RU" sz="3600" dirty="0" smtClean="0"/>
          </a:p>
          <a:p>
            <a:pPr lvl="0"/>
            <a:r>
              <a:rPr lang="ru-RU" sz="2500" dirty="0" smtClean="0"/>
              <a:t>Социально-психологические основы игры. Значение игр в реабилитации несовершеннолетних, оказавшихся в трудной жизненной ситуации.</a:t>
            </a:r>
          </a:p>
          <a:p>
            <a:pPr lvl="0"/>
            <a:r>
              <a:rPr lang="ru-RU" sz="2500" dirty="0" smtClean="0"/>
              <a:t>Театрализованные игры. Организация и методика проведения разнообразных игр-театрализаций в условиях СРЦН.</a:t>
            </a:r>
          </a:p>
          <a:p>
            <a:pPr lvl="0"/>
            <a:r>
              <a:rPr lang="ru-RU" sz="2500" dirty="0" smtClean="0"/>
              <a:t>Психологические игры, особенности их организации и проведения с дезадаптированными детьми.</a:t>
            </a:r>
          </a:p>
          <a:p>
            <a:pPr lvl="0"/>
            <a:r>
              <a:rPr lang="ru-RU" sz="2500" dirty="0" smtClean="0"/>
              <a:t>Спортивно-развлекательные </a:t>
            </a:r>
            <a:r>
              <a:rPr lang="ru-RU" sz="2500" dirty="0" err="1" smtClean="0"/>
              <a:t>досуговые</a:t>
            </a:r>
            <a:r>
              <a:rPr lang="ru-RU" sz="2500" dirty="0" smtClean="0"/>
              <a:t> игры как здоровьесберегающая технология реанимирующая навыки здорового образа жизни несовершеннолетних.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формы и методы организации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Лекции;</a:t>
            </a:r>
          </a:p>
          <a:p>
            <a:pPr lvl="0"/>
            <a:r>
              <a:rPr lang="ru-RU" dirty="0" smtClean="0"/>
              <a:t>Дискуссии;</a:t>
            </a:r>
          </a:p>
          <a:p>
            <a:pPr lvl="0"/>
            <a:r>
              <a:rPr lang="ru-RU" dirty="0" smtClean="0"/>
              <a:t>Тренинги;</a:t>
            </a:r>
          </a:p>
          <a:p>
            <a:pPr lvl="0"/>
            <a:r>
              <a:rPr lang="ru-RU" dirty="0" smtClean="0"/>
              <a:t>Мастер-классы;</a:t>
            </a:r>
          </a:p>
          <a:p>
            <a:pPr lvl="0"/>
            <a:r>
              <a:rPr lang="ru-RU" dirty="0" smtClean="0"/>
              <a:t>Обмен опытом;</a:t>
            </a:r>
          </a:p>
          <a:p>
            <a:pPr lvl="0"/>
            <a:r>
              <a:rPr lang="ru-RU" dirty="0" smtClean="0"/>
              <a:t>Круглые столы;</a:t>
            </a:r>
          </a:p>
          <a:p>
            <a:pPr lvl="0"/>
            <a:r>
              <a:rPr lang="ru-RU" dirty="0" smtClean="0"/>
              <a:t>Научно-практические семинары;</a:t>
            </a:r>
          </a:p>
          <a:p>
            <a:pPr lvl="0"/>
            <a:r>
              <a:rPr lang="ru-RU" dirty="0" smtClean="0"/>
              <a:t>Деловые игры.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57364"/>
            <a:ext cx="7467600" cy="207170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215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Авторы-составители:  Степанова Валентина Григорьевна, заведующая научно-методической службой ГБСУ АО ССРЦН «Солнышко», г.Северодвинск Перепелкина Татьяна Евгеньевна, инструктор-методист ГБСУ АО ССРЦН «Солнышко», г.Северодвинск</vt:lpstr>
      <vt:lpstr>Цель образовательной программы: </vt:lpstr>
      <vt:lpstr>Задачи образовательной программы: </vt:lpstr>
      <vt:lpstr>Структура образовательной программы: </vt:lpstr>
      <vt:lpstr>Модуль «Основы коммуникативной деятельности специалиста социально-реабилитационного центра для несовершеннолетних»</vt:lpstr>
      <vt:lpstr>Модуль «Игра в социально-реабилитационной работе: организация и методика проведения»</vt:lpstr>
      <vt:lpstr>Основные формы и методы организации занятий</vt:lpstr>
      <vt:lpstr>Спасибо за внимание!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Авторы-составители:  Степанова Валентина Григорьевна, заведующая научно-методической службой ГБСУ АО ССРЦН «Солнышко», г.Северодвинск Перепелкина Татьяна Евгеньевна, инструктор-методист ГБСУ АО ССРЦН «Солнышко», г.Северодвинск</dc:title>
  <dc:creator>User</dc:creator>
  <cp:lastModifiedBy>User</cp:lastModifiedBy>
  <cp:revision>2</cp:revision>
  <dcterms:created xsi:type="dcterms:W3CDTF">2013-06-25T08:46:04Z</dcterms:created>
  <dcterms:modified xsi:type="dcterms:W3CDTF">2013-06-25T09:06:12Z</dcterms:modified>
</cp:coreProperties>
</file>