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62" r:id="rId3"/>
    <p:sldId id="265" r:id="rId4"/>
    <p:sldId id="284" r:id="rId5"/>
    <p:sldId id="285" r:id="rId6"/>
    <p:sldId id="263" r:id="rId7"/>
    <p:sldId id="269" r:id="rId8"/>
    <p:sldId id="272" r:id="rId9"/>
    <p:sldId id="275" r:id="rId10"/>
    <p:sldId id="286" r:id="rId11"/>
    <p:sldId id="300" r:id="rId12"/>
    <p:sldId id="302" r:id="rId13"/>
    <p:sldId id="276" r:id="rId14"/>
    <p:sldId id="280" r:id="rId15"/>
    <p:sldId id="282" r:id="rId16"/>
    <p:sldId id="283" r:id="rId17"/>
    <p:sldId id="298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78A6E-2BFB-4A1B-8A27-B702B0FAF7EC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29D71-CBA5-45A0-93D6-E756E7EA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8358214" cy="471490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Cambria" pitchFamily="18" charset="0"/>
              </a:rPr>
              <a:t>Профилактика эмоционального выгорания и поддержка психического здоровья педагогов.</a:t>
            </a:r>
            <a:endParaRPr lang="ru-RU" sz="5400" b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286388"/>
            <a:ext cx="7316558" cy="1571612"/>
          </a:xfrm>
        </p:spPr>
        <p:txBody>
          <a:bodyPr/>
          <a:lstStyle/>
          <a:p>
            <a:r>
              <a:rPr lang="ru-RU" b="1" i="1" dirty="0" smtClean="0"/>
              <a:t>Подготовила педагог – психолог </a:t>
            </a:r>
          </a:p>
          <a:p>
            <a:r>
              <a:rPr lang="ru-RU" b="1" i="1" dirty="0" smtClean="0"/>
              <a:t>МОУ СОШ №7 г. Стрежевого</a:t>
            </a:r>
          </a:p>
          <a:p>
            <a:r>
              <a:rPr lang="ru-RU" b="1" i="1" dirty="0" smtClean="0"/>
              <a:t>Коломиец Юлия Григорьевна</a:t>
            </a:r>
            <a:endParaRPr lang="ru-RU" b="1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919231"/>
            <a:ext cx="2071702" cy="1770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13896"/>
            <a:ext cx="1285884" cy="945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Способы </a:t>
            </a:r>
            <a:r>
              <a:rPr lang="ru-RU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ф</a:t>
            </a:r>
            <a:r>
              <a:rPr lang="en-GB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изиологическ</a:t>
            </a: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ой</a:t>
            </a:r>
            <a:r>
              <a:rPr lang="en-GB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саморегуляции</a:t>
            </a: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47800"/>
            <a:ext cx="4286280" cy="5124472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Различные движения потягивания и расслабления мышц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Посещение бассейна, тренажерного зала, занятия йогой и т.д.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210" r="8707" b="4047"/>
          <a:stretch>
            <a:fillRect/>
          </a:stretch>
        </p:blipFill>
        <p:spPr bwMode="auto">
          <a:xfrm>
            <a:off x="4929190" y="1928802"/>
            <a:ext cx="404820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Способы </a:t>
            </a:r>
            <a:r>
              <a:rPr lang="ru-RU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ф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изиологическ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ой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саморегуляции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786742" cy="5033978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РЕЛАКСАЦИЯ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— это метод, с помощью которого можно частично или полностью избавляться от физического или психического напряжения.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01008"/>
            <a:ext cx="3528392" cy="230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89040"/>
            <a:ext cx="3240360" cy="247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338437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Pictures\imagesCAAEW0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653107" cy="2736304"/>
          </a:xfrm>
          <a:prstGeom prst="rect">
            <a:avLst/>
          </a:prstGeom>
          <a:noFill/>
        </p:spPr>
      </p:pic>
      <p:pic>
        <p:nvPicPr>
          <p:cNvPr id="40963" name="Picture 3" descr="C:\Users\User\Picture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019" y="404664"/>
            <a:ext cx="3360373" cy="2520280"/>
          </a:xfrm>
          <a:prstGeom prst="rect">
            <a:avLst/>
          </a:prstGeom>
          <a:noFill/>
        </p:spPr>
      </p:pic>
      <p:pic>
        <p:nvPicPr>
          <p:cNvPr id="40964" name="Picture 4" descr="C:\Users\User\Pictures\imagesCADMNW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343" y="3645024"/>
            <a:ext cx="3787307" cy="2520280"/>
          </a:xfrm>
          <a:prstGeom prst="rect">
            <a:avLst/>
          </a:prstGeom>
          <a:noFill/>
        </p:spPr>
      </p:pic>
      <p:pic>
        <p:nvPicPr>
          <p:cNvPr id="40965" name="Picture 5" descr="C:\Users\User\Pictures\imagesCAOLDSJ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060848"/>
            <a:ext cx="2466975" cy="1847850"/>
          </a:xfrm>
          <a:prstGeom prst="rect">
            <a:avLst/>
          </a:prstGeom>
          <a:noFill/>
        </p:spPr>
      </p:pic>
      <p:pic>
        <p:nvPicPr>
          <p:cNvPr id="40966" name="Picture 6" descr="C:\Users\User\Pictures\imagesCAU20S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933056"/>
            <a:ext cx="3268627" cy="21751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Cambria" pitchFamily="18" charset="0"/>
              </a:rPr>
              <a:t>2. ЕСТЕСТВЕННЫЕ СПОСОБЫ</a:t>
            </a:r>
            <a:br>
              <a:rPr lang="ru-RU" sz="4400" b="1" dirty="0" smtClean="0">
                <a:latin typeface="Cambria" pitchFamily="18" charset="0"/>
              </a:rPr>
            </a:br>
            <a:r>
              <a:rPr lang="ru-RU" sz="4400" b="1" dirty="0" smtClean="0">
                <a:latin typeface="Cambria" pitchFamily="18" charset="0"/>
              </a:rPr>
              <a:t>РЕГУЛЯЦИИ ОРГАНИЗМА</a:t>
            </a:r>
            <a:r>
              <a:rPr lang="ru-RU" b="1" dirty="0" smtClean="0">
                <a:latin typeface="Cambria" pitchFamily="18" charset="0"/>
              </a:rPr>
              <a:t> 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500174"/>
            <a:ext cx="6647704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длительный сон,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вкусная еда,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общение с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природой и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животными,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движение, 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танцы,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музыка.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571876"/>
            <a:ext cx="178487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Documents and Settings\AXO-1\Рабочий стол\КАРТИНКИ\отпустите\Офигевший к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12" y="1500174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Documents and Settings\AXO-1\Рабочий стол\КАРТИНКИ\с телефона 25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857892"/>
            <a:ext cx="781050" cy="54292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071810"/>
            <a:ext cx="76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29256" y="3786190"/>
            <a:ext cx="1333504" cy="1883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215206" y="3714752"/>
            <a:ext cx="159363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XO-1\Рабочий стол\КАРТИНКИ\маи рисунки\презентация\got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1500174"/>
            <a:ext cx="127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93991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Cambria" pitchFamily="18" charset="0"/>
              </a:rPr>
              <a:t>ЕСТЕСТВЕННЫЕ СПОСОБЫ РЕГУЛЯЦИИ ОРГАНИЗМА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428868"/>
            <a:ext cx="7290646" cy="381953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баня, сауна, массаж;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горячая ванна с пеной; </a:t>
            </a:r>
          </a:p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SPA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процедуры.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288" t="18182" r="29734" b="11688"/>
          <a:stretch>
            <a:fillRect/>
          </a:stretch>
        </p:blipFill>
        <p:spPr bwMode="auto">
          <a:xfrm>
            <a:off x="214282" y="1643050"/>
            <a:ext cx="142872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3120" r="17933" b="8163"/>
          <a:stretch>
            <a:fillRect/>
          </a:stretch>
        </p:blipFill>
        <p:spPr bwMode="auto">
          <a:xfrm>
            <a:off x="214282" y="4000504"/>
            <a:ext cx="157163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4398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Cambria" pitchFamily="18" charset="0"/>
              </a:rPr>
              <a:t>3. Способы эмоциональной саморегуляции:</a:t>
            </a:r>
            <a:endParaRPr lang="ru-RU" sz="44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785926"/>
            <a:ext cx="7429520" cy="50720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смех, улыбка, юмор;</a:t>
            </a: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размышления о хорошем, приятном;</a:t>
            </a: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рассматривание цветов в помещении, пейзажа за окном, фотографий, других приятных или дорогих вещей;</a:t>
            </a: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мысленное обращение к высшим силам (Богу, Вселенной, великой идее);</a:t>
            </a:r>
          </a:p>
          <a:p>
            <a:endParaRPr lang="ru-RU" dirty="0"/>
          </a:p>
        </p:txBody>
      </p:sp>
      <p:pic>
        <p:nvPicPr>
          <p:cNvPr id="6" name="Picture 2" descr="C:\Documents and Settings\AXO-1\Рабочий стол\КАРТИНКИ\с телефона 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5"/>
            <a:ext cx="1714512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XO-1\Рабочий стол\КАРТИНКИ\маи рисунки\презентация\Camomile.JPG"/>
          <p:cNvPicPr>
            <a:picLocks noChangeAspect="1" noChangeArrowheads="1"/>
          </p:cNvPicPr>
          <p:nvPr/>
        </p:nvPicPr>
        <p:blipFill>
          <a:blip r:embed="rId3" cstate="print"/>
          <a:srcRect r="47967"/>
          <a:stretch>
            <a:fillRect/>
          </a:stretch>
        </p:blipFill>
        <p:spPr bwMode="auto">
          <a:xfrm>
            <a:off x="214282" y="3929066"/>
            <a:ext cx="164304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Cambria" pitchFamily="18" charset="0"/>
              </a:rPr>
              <a:t>Способы эмоциональной саморегуляции: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357298"/>
            <a:ext cx="6862018" cy="52864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«купание» (реальное или мысленное) в солнечных лучах;</a:t>
            </a: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вдыхание свежего воздуха;</a:t>
            </a: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чтение стихов;</a:t>
            </a: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высказывание похвалы, комплиментов кому-либо просто так.</a:t>
            </a: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Занятие любимым делом - хобби .</a:t>
            </a:r>
          </a:p>
          <a:p>
            <a:endParaRPr lang="ru-RU" sz="3600" dirty="0"/>
          </a:p>
        </p:txBody>
      </p:sp>
      <p:pic>
        <p:nvPicPr>
          <p:cNvPr id="4" name="Picture 4" descr="C:\Documents and Settings\AXO-1\Рабочий стол\КАРТИНКИ\с телефона 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20" y="1428736"/>
            <a:ext cx="189973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Documents and Settings\AXO-1\Рабочий стол\КАРТИНКИ\с телефона 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192882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САМОВНУШЕНИЕ И САМОПООЩРЕНИЕ.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214422"/>
            <a:ext cx="7290646" cy="564357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Находите возможность хвалить себя в течение рабочего дня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не менее 3–5 раз.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случае даже незначительных успехов целесообразно хвалить себя, мысленно говоря: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«МОЛОДЕЦ!», «УМНИЦА!», «ЗДОРОВО ПОЛУЧИЛОСЬ!», «Я ОТЛИЧНО СПРАВИЛАСЬ!», «КАК Я ЛЮБЛЮ СЕБЯ!».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дарите себе подарочки и милые безделушки.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C:\Documents and Settings\AXO-1\Рабочий стол\КАРТИНКИ\с телефона 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1285884" cy="1322106"/>
          </a:xfrm>
          <a:prstGeom prst="rect">
            <a:avLst/>
          </a:prstGeom>
          <a:noFill/>
        </p:spPr>
      </p:pic>
      <p:pic>
        <p:nvPicPr>
          <p:cNvPr id="1028" name="Picture 4" descr="C:\Documents and Settings\AXO-1\Рабочий стол\КАРТИНКИ\с телефона 2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36" y="142852"/>
            <a:ext cx="2089560" cy="1357322"/>
          </a:xfrm>
          <a:prstGeom prst="rect">
            <a:avLst/>
          </a:prstGeom>
          <a:noFill/>
        </p:spPr>
      </p:pic>
      <p:pic>
        <p:nvPicPr>
          <p:cNvPr id="1030" name="Picture 6" descr="C:\Documents and Settings\AXO-1\Рабочий стол\КАРТИНКИ\с телефона 24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72008"/>
            <a:ext cx="1190625" cy="1809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/>
                </a:solidFill>
                <a:latin typeface="Cambria" pitchFamily="18" charset="0"/>
              </a:rPr>
              <a:t>ВЫВОДЫ: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053034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ЗАБОТЬТЕСЬ О СВОЕМ ПСИХИЧЕСКОМ ЗДОРОВЬЕ КОЛЛЕГИ!!!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 ДОВОДИТЕ УРОВЕНЬ ПСИХИЧЕСКИХ НАРУЗОК ДО КРИТИЧЕСКИХ!!!</a:t>
            </a:r>
          </a:p>
          <a:p>
            <a:endParaRPr lang="ru-RU" dirty="0"/>
          </a:p>
        </p:txBody>
      </p:sp>
      <p:pic>
        <p:nvPicPr>
          <p:cNvPr id="4" name="Picture 3" descr="C:\Documents and Settings\AXO-1\Рабочий стол\КАРТИНКИ\с телефона 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1714512" cy="1275430"/>
          </a:xfrm>
          <a:prstGeom prst="rect">
            <a:avLst/>
          </a:prstGeom>
          <a:noFill/>
        </p:spPr>
      </p:pic>
      <p:pic>
        <p:nvPicPr>
          <p:cNvPr id="5" name="Picture 3" descr="C:\Documents and Settings\AXO-1\Рабочий стол\КАРТИНКИ\с телефона 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214950"/>
            <a:ext cx="1714512" cy="12754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68412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4900" b="1" dirty="0" smtClean="0">
                <a:latin typeface="Cambria" pitchFamily="18" charset="0"/>
              </a:rPr>
              <a:t>ГЛАВНЫЙ СЕКРЕТ</a:t>
            </a:r>
            <a:r>
              <a:rPr lang="ru-RU" sz="4900" dirty="0" smtClean="0">
                <a:latin typeface="Cambria" pitchFamily="18" charset="0"/>
              </a:rPr>
              <a:t>–</a:t>
            </a:r>
            <a:br>
              <a:rPr lang="ru-RU" sz="4900" dirty="0" smtClean="0">
                <a:latin typeface="Cambria" pitchFamily="18" charset="0"/>
              </a:rPr>
            </a:br>
            <a:r>
              <a:rPr lang="ru-RU" sz="4900" b="1" dirty="0" smtClean="0">
                <a:latin typeface="Cambria" pitchFamily="18" charset="0"/>
              </a:rPr>
              <a:t>УЛЫБКА!!!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357298"/>
            <a:ext cx="7027804" cy="52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286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Немного истории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8358214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  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Термин «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burnout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» - «выгорание», «сгорание» предложил Г.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Фрейденбергер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(Н.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Freudenberger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 в 1974 году для описания деморализации, разочарования и крайней усталости, наблюдаемых у специалистов,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работающих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в системе профессий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«человек-человек». </a:t>
            </a:r>
          </a:p>
          <a:p>
            <a:endParaRPr lang="ru-RU" dirty="0"/>
          </a:p>
        </p:txBody>
      </p:sp>
      <p:pic>
        <p:nvPicPr>
          <p:cNvPr id="4" name="Picture 4" descr="LECTURE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5857884" y="4500570"/>
            <a:ext cx="3071802" cy="21943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14818"/>
            <a:ext cx="7498080" cy="1857388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Cambria" pitchFamily="18" charset="0"/>
              </a:rPr>
              <a:t>СПАСИБО ЗА ВНИМАНИЕ!</a:t>
            </a:r>
            <a:endParaRPr lang="ru-RU" sz="9600" dirty="0">
              <a:latin typeface="Cambria" pitchFamily="18" charset="0"/>
            </a:endParaRPr>
          </a:p>
        </p:txBody>
      </p:sp>
      <p:pic>
        <p:nvPicPr>
          <p:cNvPr id="4098" name="Picture 2" descr="C:\Documents and Settings\AXO-1\Рабочий стол\КАРТИНКИ\маи рисунки\презентация\flow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1" y="142852"/>
            <a:ext cx="495303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Cambria" pitchFamily="18" charset="0"/>
              </a:rPr>
              <a:t>ЭМОЦИОНАЛЬНОЕ выгорание  – </a:t>
            </a:r>
            <a:endParaRPr lang="ru-RU" sz="5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это синдром, развивающийся на фоне хронического стресса и ведущий к истощению эмоциональных, энергетических и личностных ресурсов работающего человека.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C:\Documents and Settings\AXO-1\Рабочий стол\КАРТИНКИ\с телефона 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642918"/>
            <a:ext cx="1143008" cy="164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Причины напряженности педагога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8215338" cy="557214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Особая ответственность педагога за выполнение своих профессиональных функций;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Загруженность рабочего дня;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Высокие эмоциональные и интеллектуальные нагрузки;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Чувствительность к имеющимся трудностям;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Неблагоприятные социальные условия и психологическая обстановка дома или на работе;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Требование творческого отношение к профессиональной деятельности;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Нестабильность заработной платы.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303338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  <a:t>Проявление СЭВ у педагогов</a:t>
            </a:r>
            <a:b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  <a:t> (по стажу работы):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Чаще всего у педагогов со стажем работы от 5 до 7 и от 7 до 10 лет;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8–11% - от 1 года до 3 лет, и у педагогов с 10-летним стажем; (адаптация в ОУ, у педагогов со стажем более 10 лет, выработаны определенные способы саморегуляции и психологической защиты);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22% - от 15 до 20 лет.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6847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Cambria" pitchFamily="18" charset="0"/>
              </a:rPr>
              <a:t>Стадии эмоционального выгорания: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571744"/>
            <a:ext cx="8005026" cy="39290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1 .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Снижение самооценки.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2. Стадия одиночества.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3.  Эмоциональное     истощение, 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соматизация, ПОТЕРЯ ТРУДОСПОСОБНОСТИ!</a:t>
            </a:r>
          </a:p>
          <a:p>
            <a:endParaRPr lang="ru-RU" sz="4400" dirty="0"/>
          </a:p>
        </p:txBody>
      </p:sp>
      <p:pic>
        <p:nvPicPr>
          <p:cNvPr id="1027" name="Picture 3" descr="C:\Documents and Settings\AXO-1\Рабочий стол\КАРТИНКИ\с телефона 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143248"/>
            <a:ext cx="1785950" cy="274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2011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Cambria" pitchFamily="18" charset="0"/>
              </a:rPr>
              <a:t>Способы профилактики эмоционального выгорания и поддержка психического здоровья педагогов.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3116"/>
            <a:ext cx="8219340" cy="4714884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</a:t>
            </a:r>
            <a:endParaRPr lang="ru-RU" sz="3600" dirty="0"/>
          </a:p>
        </p:txBody>
      </p:sp>
      <p:pic>
        <p:nvPicPr>
          <p:cNvPr id="5" name="Picture 3" descr="C:\Documents and Settings\AXO-1\Рабочий стол\КАРТИНКИ\Силуэты\J018636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14620"/>
            <a:ext cx="5092723" cy="3879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1. </a:t>
            </a:r>
            <a:r>
              <a:rPr lang="en-GB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Физиологическая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саморегуляция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>
            <a:noAutofit/>
          </a:bodyPr>
          <a:lstStyle/>
          <a:p>
            <a:pPr marL="209550" lvl="1" indent="0">
              <a:spcAft>
                <a:spcPct val="0"/>
              </a:spcAft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«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Болезни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души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неотделимы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от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болезней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тела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»</a:t>
            </a:r>
          </a:p>
          <a:p>
            <a:pPr marL="209550" lvl="1" indent="0">
              <a:spcAft>
                <a:spcPct val="0"/>
              </a:spcAft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Спутник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стресса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это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мышечный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зажим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Мышечный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зажим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остаточное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явление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напряжения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появившееся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из-за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отрицательных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эмоций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и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нереализованных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желаний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209550" lvl="1" indent="0">
              <a:spcAft>
                <a:spcPct val="0"/>
              </a:spcAft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r>
              <a:rPr lang="en-GB" sz="3200" b="1" u="sng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«</a:t>
            </a:r>
            <a:r>
              <a:rPr lang="ru-RU" sz="3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М</a:t>
            </a:r>
            <a:r>
              <a:rPr lang="en-GB" sz="3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ышечный</a:t>
            </a:r>
            <a:r>
              <a:rPr lang="en-GB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GB" sz="3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панцирь</a:t>
            </a:r>
            <a:r>
              <a:rPr lang="en-GB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». </a:t>
            </a:r>
          </a:p>
          <a:p>
            <a:pPr marL="209550" lvl="1" indent="0">
              <a:spcAft>
                <a:spcPct val="0"/>
              </a:spcAft>
              <a:buSzPct val="45000"/>
              <a:buFont typeface="StarSymbol" charset="0"/>
              <a:buNone/>
              <a:tabLst>
                <a:tab pos="419100" algn="l"/>
                <a:tab pos="866775" algn="l"/>
                <a:tab pos="1316038" algn="l"/>
                <a:tab pos="1765300" algn="l"/>
                <a:tab pos="2214563" algn="l"/>
                <a:tab pos="2663825" algn="l"/>
                <a:tab pos="3113088" algn="l"/>
                <a:tab pos="3562350" algn="l"/>
                <a:tab pos="4011613" algn="l"/>
                <a:tab pos="4460875" algn="l"/>
                <a:tab pos="4910138" algn="l"/>
                <a:tab pos="5359400" algn="l"/>
                <a:tab pos="5808663" algn="l"/>
                <a:tab pos="6257925" algn="l"/>
                <a:tab pos="6707188" algn="l"/>
                <a:tab pos="7156450" algn="l"/>
                <a:tab pos="7605713" algn="l"/>
                <a:tab pos="8054975" algn="l"/>
                <a:tab pos="8504238" algn="l"/>
                <a:tab pos="8953500" algn="l"/>
                <a:tab pos="9402763" algn="l"/>
              </a:tabLst>
            </a:pP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Он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образуется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у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людей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умеющих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отдыхать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то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есть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снимать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3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стресс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8380"/>
            <a:ext cx="1071570" cy="1406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429132"/>
            <a:ext cx="1190628" cy="1190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950</TotalTime>
  <Words>534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Профилактика эмоционального выгорания и поддержка психического здоровья педагогов.</vt:lpstr>
      <vt:lpstr>Немного истории</vt:lpstr>
      <vt:lpstr>ЭМОЦИОНАЛЬНОЕ выгорание  – </vt:lpstr>
      <vt:lpstr>Причины напряженности педагога</vt:lpstr>
      <vt:lpstr>Проявление СЭВ у педагогов  (по стажу работы):</vt:lpstr>
      <vt:lpstr>Стадии эмоционального выгорания:</vt:lpstr>
      <vt:lpstr>Слайд 7</vt:lpstr>
      <vt:lpstr>Способы профилактики эмоционального выгорания и поддержка психического здоровья педагогов.</vt:lpstr>
      <vt:lpstr>1. Физиологическая саморегуляция.</vt:lpstr>
      <vt:lpstr>Способы физиологической саморегуляции:</vt:lpstr>
      <vt:lpstr>Способы физиологической саморегуляции:</vt:lpstr>
      <vt:lpstr>Слайд 12</vt:lpstr>
      <vt:lpstr>2. ЕСТЕСТВЕННЫЕ СПОСОБЫ РЕГУЛЯЦИИ ОРГАНИЗМА </vt:lpstr>
      <vt:lpstr>ЕСТЕСТВЕННЫЕ СПОСОБЫ РЕГУЛЯЦИИ ОРГАНИЗМА</vt:lpstr>
      <vt:lpstr>3. Способы эмоциональной саморегуляции:</vt:lpstr>
      <vt:lpstr>Способы эмоциональной саморегуляции:</vt:lpstr>
      <vt:lpstr>САМОВНУШЕНИЕ И САМОПООЩРЕНИЕ.</vt:lpstr>
      <vt:lpstr>ВЫВОДЫ:</vt:lpstr>
      <vt:lpstr>ГЛАВНЫЙ СЕКРЕТ– УЛЫБКА!!!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эмоционального выгорания</dc:title>
  <cp:lastModifiedBy>Коломиец Юлия Григорьевна</cp:lastModifiedBy>
  <cp:revision>204</cp:revision>
  <dcterms:modified xsi:type="dcterms:W3CDTF">2012-11-28T05:47:32Z</dcterms:modified>
</cp:coreProperties>
</file>