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7"/>
  </p:notesMasterIdLst>
  <p:sldIdLst>
    <p:sldId id="256" r:id="rId2"/>
    <p:sldId id="302" r:id="rId3"/>
    <p:sldId id="304" r:id="rId4"/>
    <p:sldId id="303" r:id="rId5"/>
    <p:sldId id="272" r:id="rId6"/>
    <p:sldId id="282" r:id="rId7"/>
    <p:sldId id="30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81" r:id="rId19"/>
    <p:sldId id="310" r:id="rId20"/>
    <p:sldId id="317" r:id="rId21"/>
    <p:sldId id="312" r:id="rId22"/>
    <p:sldId id="313" r:id="rId23"/>
    <p:sldId id="314" r:id="rId24"/>
    <p:sldId id="298" r:id="rId25"/>
    <p:sldId id="299" r:id="rId26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9933"/>
    <a:srgbClr val="009600"/>
    <a:srgbClr val="000066"/>
    <a:srgbClr val="000099"/>
    <a:srgbClr val="008080"/>
    <a:srgbClr val="FF00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460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43E540D-EADA-4750-8DE4-FBF39ADBDDE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4159F8-622F-40D4-86DE-4708E58DC1D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542D4-BB8A-4E96-8F8E-A8FA3F3BB3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528EB-2A17-4D49-832D-A0EA58CFD3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D0402-F06D-454D-9916-C8CB64503A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737EC-A72C-4D41-B05D-AAB9F311DD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A16DA-6958-4BB3-AB9A-BCD83ABB11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4DF73-F3BD-4BD9-8E78-9B2C917852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C3956-BF4C-4437-8B7B-A9937A9BB4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47A11-8508-4973-9D48-F626DF0BB9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AF9CA-0C99-40BC-B404-1838D73AB8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A90F1-E85F-45CD-8BD4-92C70D3950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B1AF8C3-19B8-4EA4-93C9-6E96ED30016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16.jpe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58.jpeg"/><Relationship Id="rId7" Type="http://schemas.openxmlformats.org/officeDocument/2006/relationships/image" Target="../media/image62.wmf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wmf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102.jpeg"/><Relationship Id="rId18" Type="http://schemas.openxmlformats.org/officeDocument/2006/relationships/image" Target="../media/image10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12" Type="http://schemas.openxmlformats.org/officeDocument/2006/relationships/image" Target="../media/image101.jpeg"/><Relationship Id="rId17" Type="http://schemas.openxmlformats.org/officeDocument/2006/relationships/image" Target="../media/image106.jpeg"/><Relationship Id="rId2" Type="http://schemas.openxmlformats.org/officeDocument/2006/relationships/image" Target="../media/image91.jpeg"/><Relationship Id="rId16" Type="http://schemas.openxmlformats.org/officeDocument/2006/relationships/image" Target="../media/image105.jpeg"/><Relationship Id="rId20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11" Type="http://schemas.openxmlformats.org/officeDocument/2006/relationships/image" Target="../media/image100.jpeg"/><Relationship Id="rId5" Type="http://schemas.openxmlformats.org/officeDocument/2006/relationships/image" Target="../media/image94.jpeg"/><Relationship Id="rId15" Type="http://schemas.openxmlformats.org/officeDocument/2006/relationships/image" Target="../media/image104.jpeg"/><Relationship Id="rId10" Type="http://schemas.openxmlformats.org/officeDocument/2006/relationships/image" Target="../media/image99.jpeg"/><Relationship Id="rId19" Type="http://schemas.openxmlformats.org/officeDocument/2006/relationships/image" Target="../media/image108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Relationship Id="rId14" Type="http://schemas.openxmlformats.org/officeDocument/2006/relationships/image" Target="../media/image10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4163" y="5157788"/>
            <a:ext cx="3779837" cy="1412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chemeClr val="tx2"/>
                </a:solidFill>
                <a:latin typeface="Century Gothic" pitchFamily="34" charset="0"/>
              </a:rPr>
              <a:t>Номинация: 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9933FF"/>
                </a:solidFill>
                <a:latin typeface="Century Gothic" pitchFamily="34" charset="0"/>
              </a:rPr>
              <a:t>Проект года 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9933FF"/>
                </a:solidFill>
                <a:latin typeface="Century Gothic" pitchFamily="34" charset="0"/>
              </a:rPr>
              <a:t>в психологической практике</a:t>
            </a:r>
          </a:p>
        </p:txBody>
      </p:sp>
      <p:pic>
        <p:nvPicPr>
          <p:cNvPr id="2054" name="Picture 6" descr="Ольга Ивановн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888" y="0"/>
            <a:ext cx="3059112" cy="2293938"/>
          </a:xfrm>
          <a:prstGeom prst="rect">
            <a:avLst/>
          </a:prstGeom>
          <a:noFill/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3529013" cy="32845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Смыкова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Ольга Ивановна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S6301145"/>
          <p:cNvPicPr>
            <a:picLocks noChangeAspect="1" noChangeArrowheads="1"/>
          </p:cNvPicPr>
          <p:nvPr>
            <p:ph type="title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3850" y="404813"/>
            <a:ext cx="2663825" cy="1871662"/>
          </a:xfrm>
          <a:noFill/>
          <a:ln/>
        </p:spPr>
      </p:pic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468313" y="5445125"/>
            <a:ext cx="8362950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КАК ИЗБЕЖАТЬ ВСТРЕЧИ 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 СИНДРОМОМ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ЭМОЦИОНАЛЬНОГО ВЫГОРАНИЯ</a:t>
            </a:r>
          </a:p>
        </p:txBody>
      </p:sp>
      <p:sp>
        <p:nvSpPr>
          <p:cNvPr id="63493" name="Text Box 5" descr="Почтовая бумага"/>
          <p:cNvSpPr txBox="1">
            <a:spLocks noChangeArrowheads="1"/>
          </p:cNvSpPr>
          <p:nvPr/>
        </p:nvSpPr>
        <p:spPr bwMode="auto">
          <a:xfrm>
            <a:off x="323850" y="2492375"/>
            <a:ext cx="4321175" cy="788988"/>
          </a:xfrm>
          <a:prstGeom prst="rect">
            <a:avLst/>
          </a:prstGeom>
          <a:blipFill dpi="0" rotWithShape="1">
            <a:blip r:embed="rId3" cstate="screen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  <a:latin typeface="Arial" charset="0"/>
              </a:rPr>
              <a:t>«</a:t>
            </a:r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Суть не в том</a:t>
            </a:r>
            <a:r>
              <a:rPr lang="ru-RU" b="1">
                <a:latin typeface="Times New Roman" pitchFamily="18" charset="0"/>
              </a:rPr>
              <a:t>, </a:t>
            </a:r>
            <a:r>
              <a:rPr lang="ru-RU" b="1">
                <a:solidFill>
                  <a:srgbClr val="008000"/>
                </a:solidFill>
                <a:latin typeface="Times New Roman" pitchFamily="18" charset="0"/>
              </a:rPr>
              <a:t>ЧТО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с нами случается,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а в том</a:t>
            </a:r>
            <a:r>
              <a:rPr lang="ru-RU" b="1">
                <a:latin typeface="Times New Roman" pitchFamily="18" charset="0"/>
              </a:rPr>
              <a:t>,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КАК </a:t>
            </a:r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мы на это реагируем»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211638" y="447675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Встреча 1. </a:t>
            </a:r>
            <a:endParaRPr lang="ru-RU" sz="20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3203575" y="765175"/>
            <a:ext cx="56896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«Я самая  обаятельная и привлекательная…)</a:t>
            </a:r>
          </a:p>
        </p:txBody>
      </p:sp>
      <p:sp>
        <p:nvSpPr>
          <p:cNvPr id="63496" name="WordArt 8"/>
          <p:cNvSpPr>
            <a:spLocks noChangeArrowheads="1" noChangeShapeType="1" noTextEdit="1"/>
          </p:cNvSpPr>
          <p:nvPr/>
        </p:nvSpPr>
        <p:spPr bwMode="auto">
          <a:xfrm>
            <a:off x="5148263" y="2133600"/>
            <a:ext cx="3311525" cy="13668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Эмоциональное</a:t>
            </a:r>
          </a:p>
          <a:p>
            <a:pPr algn="ctr"/>
            <a:r>
              <a:rPr lang="ru-RU" sz="3600" b="1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выгорание...</a:t>
            </a:r>
          </a:p>
        </p:txBody>
      </p:sp>
      <p:sp>
        <p:nvSpPr>
          <p:cNvPr id="63497" name="WordArt 9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11188" y="3068638"/>
            <a:ext cx="2808287" cy="19431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Модели</a:t>
            </a:r>
          </a:p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эмоционального </a:t>
            </a:r>
          </a:p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выгорания</a:t>
            </a:r>
          </a:p>
        </p:txBody>
      </p:sp>
      <p:sp>
        <p:nvSpPr>
          <p:cNvPr id="63498" name="WordArt 10"/>
          <p:cNvSpPr>
            <a:spLocks noChangeArrowheads="1" noChangeShapeType="1" noTextEdit="1"/>
          </p:cNvSpPr>
          <p:nvPr/>
        </p:nvSpPr>
        <p:spPr bwMode="auto">
          <a:xfrm>
            <a:off x="3635375" y="3644900"/>
            <a:ext cx="2592388" cy="14398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Стадии </a:t>
            </a:r>
          </a:p>
          <a:p>
            <a:pPr algn="ctr"/>
            <a:r>
              <a:rPr lang="ru-RU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эмоционального </a:t>
            </a:r>
          </a:p>
          <a:p>
            <a:pPr algn="ctr"/>
            <a:r>
              <a:rPr lang="ru-RU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выгорания</a:t>
            </a:r>
          </a:p>
        </p:txBody>
      </p:sp>
      <p:pic>
        <p:nvPicPr>
          <p:cNvPr id="63499" name="Picture 11" descr="S630117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688" y="3644900"/>
            <a:ext cx="2303462" cy="165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008063"/>
          </a:xfr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0" scaled="1"/>
          </a:gradFill>
        </p:spPr>
        <p:txBody>
          <a:bodyPr/>
          <a:lstStyle/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Встреча 2.</a:t>
            </a:r>
            <a:r>
              <a:rPr lang="ru-RU" sz="20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«Отнесись ко мне так,  </a:t>
            </a:r>
            <a:br>
              <a:rPr lang="ru-RU" sz="28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как я отношусь к тебе…»</a:t>
            </a:r>
            <a:br>
              <a:rPr lang="ru-RU" sz="28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                            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sz="2000" b="1">
                <a:latin typeface="Times New Roman" pitchFamily="18" charset="0"/>
              </a:rPr>
              <a:t>слагаемые успешного делового общения)</a:t>
            </a:r>
            <a:br>
              <a:rPr lang="ru-RU" sz="2000" b="1">
                <a:latin typeface="Times New Roman" pitchFamily="18" charset="0"/>
              </a:rPr>
            </a:br>
            <a:endParaRPr lang="ru-RU" sz="2400" b="1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64515" name="Picture 3" descr="S630121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2988" y="1930400"/>
            <a:ext cx="4810125" cy="3281363"/>
          </a:xfrm>
          <a:noFill/>
          <a:ln/>
        </p:spPr>
      </p:pic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5003800" y="5516563"/>
            <a:ext cx="38100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9 способов добиться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эффективного общения</a:t>
            </a:r>
          </a:p>
        </p:txBody>
      </p:sp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323850" y="4797425"/>
            <a:ext cx="4514850" cy="1811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Правила поведения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 условиях конфликта</a:t>
            </a:r>
          </a:p>
        </p:txBody>
      </p:sp>
      <p:sp>
        <p:nvSpPr>
          <p:cNvPr id="64518" name="Text Box 6"/>
          <p:cNvSpPr txBox="1">
            <a:spLocks noChangeArrowheads="1" noChangeShapeType="1"/>
          </p:cNvSpPr>
          <p:nvPr/>
        </p:nvSpPr>
        <p:spPr bwMode="auto">
          <a:xfrm>
            <a:off x="5724525" y="2060575"/>
            <a:ext cx="3133725" cy="108108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СЕКРЕТЫ ЭФФЕКТИВНОГО ОБЩЕНИЯ</a:t>
            </a:r>
            <a:endParaRPr lang="ru-RU" sz="2000">
              <a:latin typeface="Arial" charset="0"/>
            </a:endParaRPr>
          </a:p>
        </p:txBody>
      </p:sp>
      <p:sp>
        <p:nvSpPr>
          <p:cNvPr id="64519" name="WordArt 7"/>
          <p:cNvSpPr>
            <a:spLocks noChangeArrowheads="1" noChangeShapeType="1" noTextEdit="1"/>
          </p:cNvSpPr>
          <p:nvPr/>
        </p:nvSpPr>
        <p:spPr bwMode="auto">
          <a:xfrm>
            <a:off x="971550" y="1125538"/>
            <a:ext cx="5010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Мир нашему дому, коллеги!</a:t>
            </a:r>
          </a:p>
        </p:txBody>
      </p:sp>
      <p:pic>
        <p:nvPicPr>
          <p:cNvPr id="64520" name="Picture 8" descr="DSC00004"/>
          <p:cNvPicPr preferRelativeResize="0">
            <a:picLocks noChangeArrowheads="1" noChangeShapeType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888" y="3357563"/>
            <a:ext cx="2808287" cy="20574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69325" cy="922337"/>
          </a:xfr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0" scaled="1"/>
          </a:gradFill>
        </p:spPr>
        <p:txBody>
          <a:bodyPr/>
          <a:lstStyle/>
          <a:p>
            <a:r>
              <a:rPr lang="ru-RU" sz="2000" b="1">
                <a:solidFill>
                  <a:schemeClr val="hlink"/>
                </a:solidFill>
              </a:rPr>
              <a:t>Встреча 3.</a:t>
            </a:r>
            <a:r>
              <a:rPr lang="ru-RU" sz="2800" b="1">
                <a:solidFill>
                  <a:srgbClr val="D60093"/>
                </a:solidFill>
              </a:rPr>
              <a:t> </a:t>
            </a:r>
            <a:r>
              <a:rPr lang="ru-RU" sz="2800" b="1">
                <a:solidFill>
                  <a:srgbClr val="FF0000"/>
                </a:solidFill>
              </a:rPr>
              <a:t>«Рожденная для счастья и  </a:t>
            </a:r>
            <a:br>
              <a:rPr lang="ru-RU" sz="2800" b="1">
                <a:solidFill>
                  <a:srgbClr val="FF0000"/>
                </a:solidFill>
              </a:rPr>
            </a:br>
            <a:r>
              <a:rPr lang="ru-RU" sz="2800" b="1">
                <a:solidFill>
                  <a:srgbClr val="FF0000"/>
                </a:solidFill>
              </a:rPr>
              <a:t>                                                              любви…»</a:t>
            </a:r>
            <a:r>
              <a:rPr lang="ru-RU" sz="2800" b="1">
                <a:solidFill>
                  <a:srgbClr val="D60093"/>
                </a:solidFill>
              </a:rPr>
              <a:t/>
            </a:r>
            <a:br>
              <a:rPr lang="ru-RU" sz="2800" b="1">
                <a:solidFill>
                  <a:srgbClr val="D60093"/>
                </a:solidFill>
              </a:rPr>
            </a:br>
            <a:endParaRPr lang="ru-RU" sz="2000" b="1">
              <a:solidFill>
                <a:srgbClr val="D60093"/>
              </a:solidFill>
            </a:endParaRPr>
          </a:p>
        </p:txBody>
      </p:sp>
      <p:pic>
        <p:nvPicPr>
          <p:cNvPr id="65539" name="Picture 3" descr="S630114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341438"/>
            <a:ext cx="3240088" cy="2325687"/>
          </a:xfrm>
          <a:prstGeom prst="rect">
            <a:avLst/>
          </a:prstGeom>
          <a:noFill/>
        </p:spPr>
      </p:pic>
      <p:pic>
        <p:nvPicPr>
          <p:cNvPr id="65540" name="Picture 4" descr="S6301215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011863" y="4508500"/>
            <a:ext cx="2808287" cy="2025650"/>
          </a:xfrm>
          <a:noFill/>
          <a:ln/>
        </p:spPr>
      </p:pic>
      <p:sp>
        <p:nvSpPr>
          <p:cNvPr id="65541" name="WordArt 5"/>
          <p:cNvSpPr>
            <a:spLocks noChangeArrowheads="1" noChangeShapeType="1" noTextEdit="1"/>
          </p:cNvSpPr>
          <p:nvPr/>
        </p:nvSpPr>
        <p:spPr bwMode="auto">
          <a:xfrm>
            <a:off x="395288" y="3789363"/>
            <a:ext cx="352901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Великолепная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семерка</a:t>
            </a:r>
          </a:p>
        </p:txBody>
      </p:sp>
      <p:sp>
        <p:nvSpPr>
          <p:cNvPr id="65542" name="Text Box 6"/>
          <p:cNvSpPr txBox="1">
            <a:spLocks noChangeArrowheads="1" noChangeShapeType="1"/>
          </p:cNvSpPr>
          <p:nvPr/>
        </p:nvSpPr>
        <p:spPr bwMode="auto">
          <a:xfrm>
            <a:off x="5508625" y="1196975"/>
            <a:ext cx="3359150" cy="576263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0" algn="in">
            <a:solidFill>
              <a:srgbClr val="CC0033"/>
            </a:solidFill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r"/>
            <a:r>
              <a:rPr lang="ru-RU" sz="2000" b="1">
                <a:solidFill>
                  <a:srgbClr val="008000"/>
                </a:solidFill>
                <a:latin typeface="Book Antiqua" pitchFamily="18" charset="0"/>
              </a:rPr>
              <a:t>Ее Величество </a:t>
            </a:r>
            <a:r>
              <a:rPr lang="ru-RU" sz="2000" b="1">
                <a:solidFill>
                  <a:srgbClr val="379222"/>
                </a:solidFill>
                <a:latin typeface="Book Antiqua" pitchFamily="18" charset="0"/>
              </a:rPr>
              <a:t>Женщина</a:t>
            </a:r>
            <a:endParaRPr lang="ru-RU" sz="2000">
              <a:latin typeface="Arial" charset="0"/>
            </a:endParaRPr>
          </a:p>
        </p:txBody>
      </p:sp>
      <p:pic>
        <p:nvPicPr>
          <p:cNvPr id="65543" name="Picture 7" descr="image026"/>
          <p:cNvPicPr preferRelativeResize="0">
            <a:picLocks noChangeArrowheads="1" noChangeShapeType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300000">
            <a:off x="4427538" y="1557338"/>
            <a:ext cx="1266825" cy="1392237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  <a:effectLst/>
        </p:spPr>
      </p:pic>
      <p:sp>
        <p:nvSpPr>
          <p:cNvPr id="65544" name="WordArt 8"/>
          <p:cNvSpPr>
            <a:spLocks noChangeArrowheads="1" noChangeShapeType="1" noTextEdit="1"/>
          </p:cNvSpPr>
          <p:nvPr/>
        </p:nvSpPr>
        <p:spPr bwMode="auto">
          <a:xfrm>
            <a:off x="6084888" y="1989138"/>
            <a:ext cx="23749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6 секретов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женского счастья</a:t>
            </a:r>
          </a:p>
          <a:p>
            <a:pPr algn="ctr"/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5545" name="WordArt 9"/>
          <p:cNvSpPr>
            <a:spLocks noChangeArrowheads="1" noChangeShapeType="1" noTextEdit="1"/>
          </p:cNvSpPr>
          <p:nvPr/>
        </p:nvSpPr>
        <p:spPr bwMode="auto">
          <a:xfrm>
            <a:off x="4356100" y="3213100"/>
            <a:ext cx="2757488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Мы желаем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счастья вам!</a:t>
            </a:r>
          </a:p>
        </p:txBody>
      </p:sp>
      <p:sp>
        <p:nvSpPr>
          <p:cNvPr id="65546" name="WordArt 10"/>
          <p:cNvSpPr>
            <a:spLocks noChangeArrowheads="1" noChangeShapeType="1" noTextEdit="1"/>
          </p:cNvSpPr>
          <p:nvPr/>
        </p:nvSpPr>
        <p:spPr bwMode="auto">
          <a:xfrm>
            <a:off x="3635375" y="5661025"/>
            <a:ext cx="23749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 правил</a:t>
            </a:r>
          </a:p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семейной жизни</a:t>
            </a:r>
          </a:p>
        </p:txBody>
      </p:sp>
      <p:pic>
        <p:nvPicPr>
          <p:cNvPr id="65547" name="Picture 11" descr="image04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4508500"/>
            <a:ext cx="865187" cy="1079500"/>
          </a:xfrm>
          <a:prstGeom prst="rect">
            <a:avLst/>
          </a:prstGeom>
          <a:noFill/>
          <a:ln w="9525" algn="in">
            <a:solidFill>
              <a:srgbClr val="CCCC00"/>
            </a:solidFill>
            <a:miter lim="800000"/>
            <a:headEnd/>
            <a:tailEnd/>
          </a:ln>
          <a:effectLst/>
        </p:spPr>
      </p:pic>
      <p:pic>
        <p:nvPicPr>
          <p:cNvPr id="65548" name="Picture 12" descr="image05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55875" y="4941888"/>
            <a:ext cx="936625" cy="1179512"/>
          </a:xfrm>
          <a:prstGeom prst="rect">
            <a:avLst/>
          </a:prstGeom>
          <a:noFill/>
          <a:ln w="9525" algn="in">
            <a:solidFill>
              <a:srgbClr val="CCCC00"/>
            </a:solidFill>
            <a:miter lim="800000"/>
            <a:headEnd/>
            <a:tailEnd/>
          </a:ln>
          <a:effectLst/>
        </p:spPr>
      </p:pic>
      <p:pic>
        <p:nvPicPr>
          <p:cNvPr id="65549" name="Picture 13" descr="image14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451725" y="3068638"/>
            <a:ext cx="1296988" cy="12239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5550" name="WordArt 14"/>
          <p:cNvSpPr>
            <a:spLocks noChangeArrowheads="1" noChangeShapeType="1" noTextEdit="1"/>
          </p:cNvSpPr>
          <p:nvPr/>
        </p:nvSpPr>
        <p:spPr bwMode="auto">
          <a:xfrm>
            <a:off x="0" y="4868863"/>
            <a:ext cx="2195513" cy="19891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7 привычек,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которые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отпугивают мужчин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5040312" cy="1079500"/>
          </a:xfr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0" scaled="1"/>
          </a:gradFill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chemeClr val="hlink"/>
                </a:solidFill>
              </a:rPr>
              <a:t>Встреча 4</a:t>
            </a:r>
            <a:r>
              <a:rPr lang="ru-RU" b="1"/>
              <a:t>. </a:t>
            </a:r>
            <a:r>
              <a:rPr lang="ru-RU" sz="2400" b="1">
                <a:solidFill>
                  <a:srgbClr val="FF0000"/>
                </a:solidFill>
              </a:rPr>
              <a:t>«Кто он – гений </a:t>
            </a:r>
            <a:br>
              <a:rPr lang="ru-RU" sz="2400" b="1">
                <a:solidFill>
                  <a:srgbClr val="FF0000"/>
                </a:solidFill>
              </a:rPr>
            </a:br>
            <a:r>
              <a:rPr lang="ru-RU" sz="2400" b="1">
                <a:solidFill>
                  <a:srgbClr val="FF0000"/>
                </a:solidFill>
              </a:rPr>
              <a:t>                                  общения?»</a:t>
            </a:r>
            <a:endParaRPr lang="ru-RU" sz="2000" b="1">
              <a:solidFill>
                <a:srgbClr val="FF0000"/>
              </a:solidFill>
            </a:endParaRPr>
          </a:p>
        </p:txBody>
      </p:sp>
      <p:pic>
        <p:nvPicPr>
          <p:cNvPr id="66563" name="Picture 3" descr="J0101865"/>
          <p:cNvPicPr preferRelativeResize="0">
            <a:picLocks noChangeArrowheads="1" noChangeShapeType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4149725"/>
            <a:ext cx="1800225" cy="2519363"/>
          </a:xfrm>
          <a:noFill/>
          <a:ln/>
        </p:spPr>
      </p:pic>
      <p:sp>
        <p:nvSpPr>
          <p:cNvPr id="66564" name="Text Box 4" descr="Почтовая бумага"/>
          <p:cNvSpPr txBox="1">
            <a:spLocks noChangeArrowheads="1" noChangeShapeType="1"/>
          </p:cNvSpPr>
          <p:nvPr/>
        </p:nvSpPr>
        <p:spPr bwMode="auto">
          <a:xfrm>
            <a:off x="0" y="2781300"/>
            <a:ext cx="2449513" cy="360363"/>
          </a:xfrm>
          <a:prstGeom prst="rect">
            <a:avLst/>
          </a:prstGeom>
          <a:blipFill dpi="0" rotWithShape="1">
            <a:blip r:embed="rId3" cstate="screen"/>
            <a:srcRect/>
            <a:tile tx="0" ty="0" sx="100000" sy="100000" flip="none" algn="tl"/>
          </a:blipFill>
          <a:ln w="0" algn="in">
            <a:solidFill>
              <a:srgbClr val="FFCC33"/>
            </a:solidFill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ctr"/>
            <a:r>
              <a:rPr lang="ru-RU" sz="1600" b="1">
                <a:solidFill>
                  <a:srgbClr val="2D5A59"/>
                </a:solidFill>
                <a:latin typeface="Arial Narrow" pitchFamily="34" charset="0"/>
              </a:rPr>
              <a:t>Кто он, гений общения?</a:t>
            </a:r>
            <a:endParaRPr lang="ru-RU" sz="1600">
              <a:latin typeface="Arial" charset="0"/>
            </a:endParaRPr>
          </a:p>
        </p:txBody>
      </p:sp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827088" y="1341438"/>
            <a:ext cx="755650" cy="2468562"/>
            <a:chOff x="105528455" y="108688636"/>
            <a:chExt cx="755747" cy="2877001"/>
          </a:xfrm>
        </p:grpSpPr>
        <p:sp>
          <p:nvSpPr>
            <p:cNvPr id="66566" name="Text Box 6"/>
            <p:cNvSpPr txBox="1">
              <a:spLocks noChangeArrowheads="1" noChangeShapeType="1"/>
            </p:cNvSpPr>
            <p:nvPr/>
          </p:nvSpPr>
          <p:spPr bwMode="auto">
            <a:xfrm>
              <a:off x="105528455" y="110414403"/>
              <a:ext cx="755747" cy="1151234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endParaRPr lang="ru-RU">
                <a:latin typeface="Arial" charset="0"/>
              </a:endParaRPr>
            </a:p>
          </p:txBody>
        </p:sp>
        <p:pic>
          <p:nvPicPr>
            <p:cNvPr id="66567" name="Picture 7" descr="J0198102"/>
            <p:cNvPicPr preferRelativeResize="0">
              <a:picLocks noChangeArrowheads="1" noChangeShapeType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5546794" y="108688636"/>
              <a:ext cx="715646" cy="171755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611188" y="3284538"/>
            <a:ext cx="1254125" cy="1223962"/>
            <a:chOff x="109823184" y="110084692"/>
            <a:chExt cx="1615276" cy="1077503"/>
          </a:xfrm>
        </p:grpSpPr>
        <p:sp>
          <p:nvSpPr>
            <p:cNvPr id="66569" name="Text Box 9"/>
            <p:cNvSpPr txBox="1">
              <a:spLocks noChangeArrowheads="1" noChangeShapeType="1"/>
            </p:cNvSpPr>
            <p:nvPr/>
          </p:nvSpPr>
          <p:spPr bwMode="auto">
            <a:xfrm>
              <a:off x="109823184" y="110683774"/>
              <a:ext cx="1615276" cy="478421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endParaRPr lang="ru-RU">
                <a:latin typeface="Arial" charset="0"/>
              </a:endParaRPr>
            </a:p>
          </p:txBody>
        </p:sp>
        <p:pic>
          <p:nvPicPr>
            <p:cNvPr id="66570" name="Picture 10" descr="J0198113"/>
            <p:cNvPicPr preferRelativeResize="0">
              <a:picLocks noChangeArrowheads="1" noChangeShapeType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09901088" y="110084692"/>
              <a:ext cx="1463924" cy="599081"/>
            </a:xfrm>
            <a:prstGeom prst="rect">
              <a:avLst/>
            </a:prstGeom>
            <a:noFill/>
            <a:ln w="9525" algn="in">
              <a:solidFill>
                <a:srgbClr val="FFCC33"/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66571" name="Picture 11" descr="vetton_ru_3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956550" y="188913"/>
            <a:ext cx="1042988" cy="885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6572" name="Picture 12" descr="hat_vel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3575" y="2852738"/>
            <a:ext cx="1368425" cy="2087562"/>
          </a:xfrm>
          <a:prstGeom prst="rect">
            <a:avLst/>
          </a:prstGeom>
          <a:noFill/>
          <a:ln w="9525" algn="in">
            <a:solidFill>
              <a:srgbClr val="FF9900"/>
            </a:solidFill>
            <a:miter lim="800000"/>
            <a:headEnd/>
            <a:tailEnd/>
          </a:ln>
          <a:effectLst/>
        </p:spPr>
      </p:pic>
      <p:sp>
        <p:nvSpPr>
          <p:cNvPr id="66573" name="WordArt 13"/>
          <p:cNvSpPr>
            <a:spLocks noChangeArrowheads="1" noChangeShapeType="1" noTextEdit="1"/>
          </p:cNvSpPr>
          <p:nvPr/>
        </p:nvSpPr>
        <p:spPr bwMode="auto">
          <a:xfrm>
            <a:off x="2484438" y="1196975"/>
            <a:ext cx="1655762" cy="1871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Я - самая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лучшая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начальница!</a:t>
            </a:r>
          </a:p>
        </p:txBody>
      </p:sp>
      <p:sp>
        <p:nvSpPr>
          <p:cNvPr id="66574" name="Text Box 14"/>
          <p:cNvSpPr txBox="1">
            <a:spLocks noChangeArrowheads="1" noChangeShapeType="1"/>
          </p:cNvSpPr>
          <p:nvPr/>
        </p:nvSpPr>
        <p:spPr bwMode="auto">
          <a:xfrm>
            <a:off x="2700338" y="5300663"/>
            <a:ext cx="1800225" cy="1296987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0" algn="in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ctr"/>
            <a:endParaRPr lang="ru-RU" sz="1600" b="1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ru-RU" sz="1600" b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600" b="1">
                <a:solidFill>
                  <a:srgbClr val="000000"/>
                </a:solidFill>
                <a:latin typeface="Arial" charset="0"/>
              </a:rPr>
              <a:t>( </a:t>
            </a:r>
            <a:r>
              <a:rPr lang="ru-RU" sz="1200" b="1">
                <a:solidFill>
                  <a:srgbClr val="000000"/>
                </a:solidFill>
                <a:latin typeface="Arial" charset="0"/>
              </a:rPr>
              <a:t>психологические секреты  успешного</a:t>
            </a:r>
          </a:p>
          <a:p>
            <a:pPr algn="ctr"/>
            <a:r>
              <a:rPr lang="ru-RU" sz="1200" b="1">
                <a:solidFill>
                  <a:srgbClr val="000000"/>
                </a:solidFill>
                <a:latin typeface="Arial" charset="0"/>
              </a:rPr>
              <a:t>делового общения </a:t>
            </a:r>
          </a:p>
          <a:p>
            <a:pPr algn="ctr"/>
            <a:r>
              <a:rPr lang="ru-RU" sz="1200" b="1">
                <a:solidFill>
                  <a:srgbClr val="000000"/>
                </a:solidFill>
                <a:latin typeface="Arial" charset="0"/>
              </a:rPr>
              <a:t>по телефону)</a:t>
            </a:r>
            <a:endParaRPr lang="ru-RU">
              <a:latin typeface="Arial" charset="0"/>
            </a:endParaRPr>
          </a:p>
        </p:txBody>
      </p:sp>
      <p:sp>
        <p:nvSpPr>
          <p:cNvPr id="66575" name="WordArt 15"/>
          <p:cNvSpPr>
            <a:spLocks noChangeArrowheads="1" noChangeShapeType="1" noTextEdit="1"/>
          </p:cNvSpPr>
          <p:nvPr/>
        </p:nvSpPr>
        <p:spPr bwMode="auto">
          <a:xfrm>
            <a:off x="2771775" y="5373688"/>
            <a:ext cx="16557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«Улыбайтесь!</a:t>
            </a:r>
          </a:p>
          <a:p>
            <a:pPr algn="ctr"/>
            <a:r>
              <a:rPr lang="ru-RU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Вы на проводе!»</a:t>
            </a:r>
          </a:p>
        </p:txBody>
      </p:sp>
      <p:pic>
        <p:nvPicPr>
          <p:cNvPr id="66576" name="Picture 16" descr="DD01171_"/>
          <p:cNvPicPr preferRelativeResize="0">
            <a:picLocks noChangeArrowheads="1" noChangeShapeType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00482">
            <a:off x="4787900" y="960438"/>
            <a:ext cx="3741738" cy="4694237"/>
          </a:xfrm>
          <a:prstGeom prst="rect">
            <a:avLst/>
          </a:prstGeom>
          <a:solidFill>
            <a:srgbClr val="FFFFCC"/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7378700" y="239713"/>
            <a:ext cx="360363" cy="23050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0" scaled="1"/>
          </a:gradFill>
          <a:ln w="9525" algn="in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О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З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Ы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В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Ч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И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В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О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С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Ь</a:t>
            </a:r>
            <a:endParaRPr lang="ru-RU">
              <a:latin typeface="Arial" charset="0"/>
            </a:endParaRP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7739063" y="2544763"/>
            <a:ext cx="1404937" cy="36036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FF"/>
              </a:gs>
              <a:gs pos="100000">
                <a:srgbClr val="FF3300"/>
              </a:gs>
            </a:gsLst>
            <a:lin ang="0" scaled="1"/>
          </a:gra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ТЕРПИМОСТЬ</a:t>
            </a:r>
            <a:endParaRPr lang="ru-RU">
              <a:latin typeface="Arial" charset="0"/>
            </a:endParaRP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7523163" y="4021138"/>
            <a:ext cx="431800" cy="2087562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0" scaled="1"/>
          </a:gradFill>
          <a:ln w="9525" algn="in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А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К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И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Ч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Н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О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С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Ь     </a:t>
            </a:r>
            <a:endParaRPr lang="ru-RU">
              <a:latin typeface="Arial" charset="0"/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5759450" y="4740275"/>
            <a:ext cx="360363" cy="1368425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50000">
                <a:srgbClr val="FFFFFF"/>
              </a:gs>
              <a:gs pos="100000">
                <a:srgbClr val="009999"/>
              </a:gs>
            </a:gsLst>
            <a:lin ang="0" scaled="1"/>
          </a:gradFill>
          <a:ln w="9525" algn="in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Р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А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Д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У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Ш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И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Е</a:t>
            </a:r>
            <a:endParaRPr lang="ru-RU">
              <a:latin typeface="Arial" charset="0"/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4248150" y="2652713"/>
            <a:ext cx="1690688" cy="36036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0" scaled="1"/>
          </a:gradFill>
          <a:ln w="9525" algn="in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СОВМЕСТИМОСТЬ</a:t>
            </a:r>
            <a:endParaRPr lang="ru-RU">
              <a:latin typeface="Arial" charset="0"/>
            </a:endParaRP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5938838" y="409575"/>
            <a:ext cx="396875" cy="2027238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FFFFFF"/>
              </a:gs>
              <a:gs pos="100000">
                <a:srgbClr val="33CC33"/>
              </a:gs>
            </a:gsLst>
            <a:lin ang="0" scaled="1"/>
          </a:gradFill>
          <a:ln w="9525" algn="in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В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  Е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 Ж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  Л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  И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  В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  О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  С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  Т</a:t>
            </a: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1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Ь</a:t>
            </a:r>
            <a:endParaRPr lang="ru-RU">
              <a:latin typeface="Arial" charset="0"/>
            </a:endParaRP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6588125" y="204788"/>
            <a:ext cx="358775" cy="226695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0" scaled="1"/>
          </a:gradFill>
          <a:ln w="9525" algn="in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К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О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Л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Л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Е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К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И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В</a:t>
            </a:r>
          </a:p>
          <a:p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И</a:t>
            </a:r>
          </a:p>
          <a:p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 З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 М</a:t>
            </a:r>
            <a:endParaRPr lang="ru-RU">
              <a:latin typeface="Arial" charset="0"/>
            </a:endParaRP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6659563" y="2795588"/>
            <a:ext cx="360362" cy="3313112"/>
          </a:xfrm>
          <a:prstGeom prst="rect">
            <a:avLst/>
          </a:prstGeom>
          <a:gradFill rotWithShape="1">
            <a:gsLst>
              <a:gs pos="0">
                <a:srgbClr val="CC00CC"/>
              </a:gs>
              <a:gs pos="50000">
                <a:srgbClr val="FFFFFF"/>
              </a:gs>
              <a:gs pos="100000">
                <a:srgbClr val="CC00CC"/>
              </a:gs>
            </a:gsLst>
            <a:lin ang="0" scaled="1"/>
          </a:gradFill>
          <a:ln w="9525" algn="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8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Д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О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Б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Р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О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Ж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Е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Л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А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Е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Л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Ь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Н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О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С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Ь</a:t>
            </a:r>
            <a:endParaRPr lang="ru-RU">
              <a:latin typeface="Arial" charset="0"/>
            </a:endParaRP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5291138" y="600075"/>
            <a:ext cx="396875" cy="1655763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rgbClr val="FFFFFF"/>
              </a:gs>
              <a:gs pos="100000">
                <a:srgbClr val="FF99FF"/>
              </a:gs>
            </a:gsLst>
            <a:lin ang="0" scaled="1"/>
          </a:gradFill>
          <a:ln w="9525" algn="in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Ч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У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К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О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С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Ь</a:t>
            </a:r>
            <a:endParaRPr lang="ru-RU">
              <a:latin typeface="Arial" charset="0"/>
            </a:endParaRP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4751388" y="3300413"/>
            <a:ext cx="360362" cy="255587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FF"/>
              </a:gs>
              <a:gs pos="100000">
                <a:srgbClr val="FF6600"/>
              </a:gs>
            </a:gsLst>
            <a:lin ang="0" scaled="1"/>
          </a:gradFill>
          <a:ln w="9525" algn="in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О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Б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Я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З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А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Е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Л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Ь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Н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О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С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Ь</a:t>
            </a:r>
            <a:endParaRPr lang="ru-RU">
              <a:latin typeface="Arial" charset="0"/>
            </a:endParaRP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8342313" y="3013075"/>
            <a:ext cx="395287" cy="2735263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FFFFFF"/>
              </a:gs>
              <a:gs pos="100000">
                <a:srgbClr val="33CC33"/>
              </a:gs>
            </a:gsLst>
            <a:lin ang="0" scaled="1"/>
          </a:gradFill>
          <a:ln w="9525" algn="in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О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В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Е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С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В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Е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Н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Н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О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С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Т</a:t>
            </a:r>
            <a:br>
              <a:rPr lang="ru-RU" sz="12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Ь</a:t>
            </a:r>
            <a:endParaRPr lang="ru-RU">
              <a:latin typeface="Arial" charset="0"/>
            </a:endParaRP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4932363" y="6180138"/>
            <a:ext cx="3421062" cy="488950"/>
          </a:xfrm>
          <a:prstGeom prst="rect">
            <a:avLst/>
          </a:prstGeom>
          <a:gradFill rotWithShape="1">
            <a:gsLst>
              <a:gs pos="0">
                <a:srgbClr val="D6EBFF"/>
              </a:gs>
              <a:gs pos="50000">
                <a:srgbClr val="FFFFFF"/>
              </a:gs>
              <a:gs pos="100000">
                <a:srgbClr val="D6EBFF"/>
              </a:gs>
            </a:gsLst>
            <a:lin ang="5400000" scaled="1"/>
          </a:gradFill>
          <a:ln w="19050" algn="in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/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СЛАГАЕМЫЕ  ЭФФЕКТИВНОГО  ОБЩЕНИЯ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343775" cy="647700"/>
          </a:xfr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0" scaled="1"/>
          </a:gradFill>
          <a:ln/>
        </p:spPr>
        <p:txBody>
          <a:bodyPr/>
          <a:lstStyle/>
          <a:p>
            <a:pPr marL="838200" indent="-838200"/>
            <a:r>
              <a:rPr lang="ru-RU" sz="2000" b="1">
                <a:solidFill>
                  <a:schemeClr val="hlink"/>
                </a:solidFill>
              </a:rPr>
              <a:t>Встреча 5.</a:t>
            </a:r>
            <a:r>
              <a:rPr lang="ru-RU" sz="2000" b="1"/>
              <a:t> </a:t>
            </a:r>
            <a:r>
              <a:rPr lang="ru-RU" sz="2400" b="1">
                <a:solidFill>
                  <a:srgbClr val="FF0000"/>
                </a:solidFill>
              </a:rPr>
              <a:t>«Его Величество - Профессионал»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2339975" y="5661025"/>
            <a:ext cx="5421313" cy="1008063"/>
            <a:chOff x="111394143" y="106242651"/>
            <a:chExt cx="5427239" cy="1004279"/>
          </a:xfrm>
        </p:grpSpPr>
        <p:sp>
          <p:nvSpPr>
            <p:cNvPr id="67588" name="Rectangle 4"/>
            <p:cNvSpPr>
              <a:spLocks noChangeArrowheads="1" noChangeShapeType="1"/>
            </p:cNvSpPr>
            <p:nvPr/>
          </p:nvSpPr>
          <p:spPr bwMode="auto">
            <a:xfrm>
              <a:off x="111394143" y="106242651"/>
              <a:ext cx="5427239" cy="1004279"/>
            </a:xfrm>
            <a:prstGeom prst="rect">
              <a:avLst/>
            </a:prstGeom>
            <a:noFill/>
            <a:ln w="76200" algn="in">
              <a:solidFill>
                <a:srgbClr val="FFCCCC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67589" name="Text Box 5"/>
            <p:cNvSpPr txBox="1">
              <a:spLocks noChangeArrowheads="1" noChangeShapeType="1"/>
            </p:cNvSpPr>
            <p:nvPr/>
          </p:nvSpPr>
          <p:spPr bwMode="auto">
            <a:xfrm>
              <a:off x="111600895" y="106341549"/>
              <a:ext cx="5043271" cy="813619"/>
            </a:xfrm>
            <a:prstGeom prst="rect">
              <a:avLst/>
            </a:prstGeom>
            <a:gradFill rotWithShape="1">
              <a:gsLst>
                <a:gs pos="0">
                  <a:srgbClr val="FFCCCC"/>
                </a:gs>
                <a:gs pos="50000">
                  <a:srgbClr val="FFFFFF"/>
                </a:gs>
                <a:gs pos="100000">
                  <a:srgbClr val="FFCCCC"/>
                </a:gs>
              </a:gsLst>
              <a:lin ang="0" scaled="1"/>
            </a:gradFill>
            <a:ln w="0" algn="in">
              <a:solidFill>
                <a:srgbClr val="FFCCCC"/>
              </a:solidFill>
              <a:miter lim="800000"/>
              <a:headEnd/>
              <a:tailEnd/>
            </a:ln>
            <a:effectLst/>
          </p:spPr>
          <p:txBody>
            <a:bodyPr lIns="36195" tIns="36195" rIns="36195" bIns="36195"/>
            <a:lstStyle/>
            <a:p>
              <a:pPr algn="r"/>
              <a:r>
                <a:rPr lang="ru-RU" sz="2800">
                  <a:solidFill>
                    <a:srgbClr val="FF0000"/>
                  </a:solidFill>
                  <a:latin typeface="Franklin Gothic Demi Cond" pitchFamily="34" charset="0"/>
                </a:rPr>
                <a:t>Что значит нравиться  другим...</a:t>
              </a:r>
              <a:r>
                <a:rPr lang="ru-RU" sz="3600">
                  <a:solidFill>
                    <a:srgbClr val="FF0000"/>
                  </a:solidFill>
                  <a:latin typeface="Franklin Gothic Demi Cond" pitchFamily="34" charset="0"/>
                </a:rPr>
                <a:t> </a:t>
              </a:r>
            </a:p>
            <a:p>
              <a:endParaRPr lang="ru-RU">
                <a:latin typeface="Arial" charset="0"/>
              </a:endParaRPr>
            </a:p>
          </p:txBody>
        </p:sp>
      </p:grpSp>
      <p:sp>
        <p:nvSpPr>
          <p:cNvPr id="67590" name="Text Box 6"/>
          <p:cNvSpPr txBox="1">
            <a:spLocks noChangeArrowheads="1" noChangeShapeType="1"/>
          </p:cNvSpPr>
          <p:nvPr/>
        </p:nvSpPr>
        <p:spPr bwMode="auto">
          <a:xfrm>
            <a:off x="179388" y="2133600"/>
            <a:ext cx="1800225" cy="7905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0" scaled="1"/>
          </a:gradFill>
          <a:ln w="0" algn="in">
            <a:solidFill>
              <a:srgbClr val="FF7C80"/>
            </a:solidFill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r"/>
            <a:r>
              <a:rPr lang="ru-RU" sz="1400" b="1">
                <a:solidFill>
                  <a:srgbClr val="009999"/>
                </a:solidFill>
                <a:latin typeface="Verdana" pitchFamily="34" charset="0"/>
              </a:rPr>
              <a:t>Говорить, </a:t>
            </a:r>
          </a:p>
          <a:p>
            <a:pPr algn="r"/>
            <a:r>
              <a:rPr lang="ru-RU" sz="1400" b="1">
                <a:solidFill>
                  <a:srgbClr val="009999"/>
                </a:solidFill>
                <a:latin typeface="Verdana" pitchFamily="34" charset="0"/>
              </a:rPr>
              <a:t>чтобы быть услышанным...</a:t>
            </a:r>
            <a:endParaRPr lang="ru-RU" sz="1400">
              <a:latin typeface="Arial" charset="0"/>
            </a:endParaRPr>
          </a:p>
        </p:txBody>
      </p:sp>
      <p:pic>
        <p:nvPicPr>
          <p:cNvPr id="67591" name="Picture 7" descr="MCj0234639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47013" y="5568950"/>
            <a:ext cx="1296987" cy="1295400"/>
          </a:xfrm>
          <a:prstGeom prst="rect">
            <a:avLst/>
          </a:prstGeom>
          <a:noFill/>
          <a:ln w="9525" algn="in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67592" name="WordArt 8"/>
          <p:cNvSpPr>
            <a:spLocks noChangeArrowheads="1" noChangeShapeType="1" noTextEdit="1"/>
          </p:cNvSpPr>
          <p:nvPr/>
        </p:nvSpPr>
        <p:spPr bwMode="auto">
          <a:xfrm>
            <a:off x="3563938" y="2349500"/>
            <a:ext cx="4138612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Азбука хорошего настроения</a:t>
            </a:r>
          </a:p>
        </p:txBody>
      </p:sp>
      <p:sp>
        <p:nvSpPr>
          <p:cNvPr id="67593" name="WordArt 9"/>
          <p:cNvSpPr>
            <a:spLocks noChangeArrowheads="1" noChangeShapeType="1" noTextEdit="1"/>
          </p:cNvSpPr>
          <p:nvPr/>
        </p:nvSpPr>
        <p:spPr bwMode="auto">
          <a:xfrm>
            <a:off x="5435600" y="4437063"/>
            <a:ext cx="3446463" cy="965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"Какие странные слова,</a:t>
            </a:r>
          </a:p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а как кружится голова..."</a:t>
            </a:r>
          </a:p>
        </p:txBody>
      </p:sp>
      <p:sp>
        <p:nvSpPr>
          <p:cNvPr id="67594" name="Text Box 10"/>
          <p:cNvSpPr txBox="1">
            <a:spLocks noChangeArrowheads="1" noChangeShapeType="1"/>
          </p:cNvSpPr>
          <p:nvPr/>
        </p:nvSpPr>
        <p:spPr bwMode="auto">
          <a:xfrm>
            <a:off x="179388" y="3429000"/>
            <a:ext cx="6048375" cy="7207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Как защититься от отрицательных влияний</a:t>
            </a:r>
          </a:p>
          <a:p>
            <a:pPr algn="ctr"/>
            <a:r>
              <a:rPr lang="ru-RU" sz="1600" b="1">
                <a:solidFill>
                  <a:srgbClr val="0000FF"/>
                </a:solidFill>
                <a:latin typeface="Times New Roman" pitchFamily="18" charset="0"/>
              </a:rPr>
              <a:t>Памятка</a:t>
            </a:r>
            <a:endParaRPr lang="ru-RU">
              <a:latin typeface="Arial" charset="0"/>
            </a:endParaRPr>
          </a:p>
        </p:txBody>
      </p:sp>
      <p:sp>
        <p:nvSpPr>
          <p:cNvPr id="67595" name="WordArt 11"/>
          <p:cNvSpPr>
            <a:spLocks noChangeArrowheads="1" noChangeShapeType="1" noTextEdit="1"/>
          </p:cNvSpPr>
          <p:nvPr/>
        </p:nvSpPr>
        <p:spPr bwMode="auto">
          <a:xfrm>
            <a:off x="250825" y="4437063"/>
            <a:ext cx="374491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КАК ИЗБЕЖАТЬ ВСТРЕЧИ 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 СИНДРОМОМ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ЭМОЦИОНАЛЬНОГО ВЫГОРАНИЯ</a:t>
            </a:r>
          </a:p>
        </p:txBody>
      </p:sp>
      <p:pic>
        <p:nvPicPr>
          <p:cNvPr id="67596" name="Picture 12" descr="150951208"/>
          <p:cNvPicPr preferRelativeResize="0">
            <a:picLocks noChangeArrowheads="1" noChangeShapeType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0200" y="4221163"/>
            <a:ext cx="1008063" cy="14398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67597" name="Picture 13" descr="Изображение 03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85113" y="0"/>
            <a:ext cx="1258887" cy="28590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7598" name="WordArt 14"/>
          <p:cNvSpPr>
            <a:spLocks noChangeArrowheads="1" noChangeShapeType="1" noTextEdit="1"/>
          </p:cNvSpPr>
          <p:nvPr/>
        </p:nvSpPr>
        <p:spPr bwMode="auto">
          <a:xfrm>
            <a:off x="5003800" y="1125538"/>
            <a:ext cx="273526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Одиннадцать секретов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управления</a:t>
            </a: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179388" y="1174750"/>
            <a:ext cx="2952750" cy="5492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i="1">
                <a:solidFill>
                  <a:schemeClr val="accent2"/>
                </a:solidFill>
                <a:latin typeface="Arial" charset="0"/>
              </a:rPr>
              <a:t>Когда мы улыбаемся, </a:t>
            </a:r>
            <a:endParaRPr lang="ru-RU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ru-RU" b="1" i="1">
                <a:solidFill>
                  <a:schemeClr val="accent2"/>
                </a:solidFill>
                <a:latin typeface="Arial" charset="0"/>
              </a:rPr>
              <a:t>мы реже ошибаемся. </a:t>
            </a:r>
            <a:endParaRPr lang="ru-RU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67600" name="Picture 16" descr="IMG_058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313" y="5589588"/>
            <a:ext cx="1487487" cy="1116012"/>
          </a:xfrm>
          <a:prstGeom prst="rect">
            <a:avLst/>
          </a:prstGeom>
          <a:noFill/>
        </p:spPr>
      </p:pic>
      <p:pic>
        <p:nvPicPr>
          <p:cNvPr id="67601" name="Picture 17" descr="IMG_058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43663" y="3213100"/>
            <a:ext cx="1584325" cy="1187450"/>
          </a:xfrm>
          <a:prstGeom prst="rect">
            <a:avLst/>
          </a:prstGeom>
          <a:noFill/>
        </p:spPr>
      </p:pic>
      <p:pic>
        <p:nvPicPr>
          <p:cNvPr id="67602" name="Picture 18" descr="DSCN015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979613" y="2133600"/>
            <a:ext cx="1543050" cy="1157288"/>
          </a:xfrm>
          <a:prstGeom prst="rect">
            <a:avLst/>
          </a:prstGeom>
          <a:noFill/>
        </p:spPr>
      </p:pic>
      <p:pic>
        <p:nvPicPr>
          <p:cNvPr id="67603" name="Picture 19" descr="Ольга Ивановна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03575" y="925513"/>
            <a:ext cx="1600200" cy="1201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6491288" cy="1384300"/>
          </a:xfr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0" scaled="1"/>
          </a:gradFill>
          <a:ln/>
        </p:spPr>
        <p:txBody>
          <a:bodyPr/>
          <a:lstStyle/>
          <a:p>
            <a:pPr marL="838200" indent="-838200"/>
            <a:r>
              <a:rPr lang="ru-RU" sz="2000" b="1">
                <a:solidFill>
                  <a:schemeClr val="hlink"/>
                </a:solidFill>
              </a:rPr>
              <a:t>Встреча 6.</a:t>
            </a:r>
            <a:r>
              <a:rPr lang="ru-RU" b="1"/>
              <a:t> </a:t>
            </a:r>
            <a:r>
              <a:rPr lang="ru-RU" sz="2400" b="1">
                <a:solidFill>
                  <a:srgbClr val="FF0000"/>
                </a:solidFill>
              </a:rPr>
              <a:t>«Мой ласковый и нежный…»</a:t>
            </a:r>
            <a:r>
              <a:rPr lang="ru-RU" sz="2400" b="1">
                <a:solidFill>
                  <a:schemeClr val="accent2"/>
                </a:solidFill>
              </a:rPr>
              <a:t> </a:t>
            </a:r>
            <a:br>
              <a:rPr lang="ru-RU" sz="2400" b="1">
                <a:solidFill>
                  <a:schemeClr val="accent2"/>
                </a:solidFill>
              </a:rPr>
            </a:br>
            <a:r>
              <a:rPr lang="ru-RU" sz="2400" b="1">
                <a:solidFill>
                  <a:schemeClr val="accent2"/>
                </a:solidFill>
              </a:rPr>
              <a:t>        </a:t>
            </a:r>
            <a:r>
              <a:rPr lang="ru-RU" sz="1600" b="1">
                <a:solidFill>
                  <a:srgbClr val="008000"/>
                </a:solidFill>
              </a:rPr>
              <a:t>(Тренинг «Внутренний ребенок»)</a:t>
            </a:r>
          </a:p>
        </p:txBody>
      </p:sp>
      <p:pic>
        <p:nvPicPr>
          <p:cNvPr id="68611" name="Picture 3" descr="DSC0244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850" y="3716338"/>
            <a:ext cx="1441450" cy="1441450"/>
          </a:xfrm>
          <a:prstGeom prst="rect">
            <a:avLst/>
          </a:prstGeom>
          <a:noFill/>
        </p:spPr>
      </p:pic>
      <p:pic>
        <p:nvPicPr>
          <p:cNvPr id="68612" name="Picture 4" descr="Изображение 05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950" y="5319713"/>
            <a:ext cx="1836738" cy="1377950"/>
          </a:xfrm>
          <a:prstGeom prst="rect">
            <a:avLst/>
          </a:prstGeom>
          <a:noFill/>
        </p:spPr>
      </p:pic>
      <p:pic>
        <p:nvPicPr>
          <p:cNvPr id="68613" name="Picture 5" descr="Изображение 04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450" y="3284538"/>
            <a:ext cx="1727200" cy="1582737"/>
          </a:xfrm>
          <a:prstGeom prst="rect">
            <a:avLst/>
          </a:prstGeom>
          <a:noFill/>
        </p:spPr>
      </p:pic>
      <p:pic>
        <p:nvPicPr>
          <p:cNvPr id="68614" name="Picture 6" descr="Изображение 04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19925" y="260350"/>
            <a:ext cx="1951038" cy="3413125"/>
          </a:xfrm>
          <a:prstGeom prst="rect">
            <a:avLst/>
          </a:prstGeom>
          <a:noFill/>
        </p:spPr>
      </p:pic>
      <p:pic>
        <p:nvPicPr>
          <p:cNvPr id="68615" name="Picture 7" descr="46f52df43064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825" y="5084763"/>
            <a:ext cx="1524000" cy="1524000"/>
          </a:xfrm>
          <a:prstGeom prst="rect">
            <a:avLst/>
          </a:prstGeom>
          <a:noFill/>
        </p:spPr>
      </p:pic>
      <p:pic>
        <p:nvPicPr>
          <p:cNvPr id="68616" name="Picture 8" descr="DSC_281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825" y="1557338"/>
            <a:ext cx="2220913" cy="1476375"/>
          </a:xfrm>
          <a:prstGeom prst="rect">
            <a:avLst/>
          </a:prstGeom>
          <a:noFill/>
        </p:spPr>
      </p:pic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979613" y="5311775"/>
            <a:ext cx="4897437" cy="1190625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Arial" charset="0"/>
              </a:rPr>
              <a:t>Сколько бы Вам ни было лет,</a:t>
            </a:r>
            <a:r>
              <a:rPr lang="ru-RU" b="1">
                <a:solidFill>
                  <a:srgbClr val="008000"/>
                </a:solidFill>
                <a:latin typeface="Arial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Arial" charset="0"/>
              </a:rPr>
              <a:t>в вас всегда живет маленький ребенок</a:t>
            </a:r>
            <a:r>
              <a:rPr lang="ru-RU" b="1">
                <a:solidFill>
                  <a:srgbClr val="008000"/>
                </a:solidFill>
                <a:latin typeface="Arial" charset="0"/>
              </a:rPr>
              <a:t>, </a:t>
            </a:r>
            <a:r>
              <a:rPr lang="ru-RU" b="1">
                <a:latin typeface="Arial" charset="0"/>
              </a:rPr>
              <a:t>нуждающийся в понимании, </a:t>
            </a:r>
          </a:p>
          <a:p>
            <a:pPr algn="ctr"/>
            <a:r>
              <a:rPr lang="ru-RU" b="1">
                <a:latin typeface="Arial" charset="0"/>
              </a:rPr>
              <a:t>приятии и любви. </a:t>
            </a:r>
          </a:p>
        </p:txBody>
      </p:sp>
      <p:pic>
        <p:nvPicPr>
          <p:cNvPr id="68618" name="Picture 10" descr="pic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987675" y="2060575"/>
            <a:ext cx="3960813" cy="297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92100"/>
            <a:ext cx="6851650" cy="1384300"/>
          </a:xfr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0" scaled="1"/>
          </a:gradFill>
          <a:ln/>
        </p:spPr>
        <p:txBody>
          <a:bodyPr/>
          <a:lstStyle/>
          <a:p>
            <a:pPr marL="838200" indent="-838200"/>
            <a:r>
              <a:rPr lang="ru-RU" sz="2800" b="1">
                <a:solidFill>
                  <a:srgbClr val="008000"/>
                </a:solidFill>
              </a:rPr>
              <a:t>Встреча 7.</a:t>
            </a:r>
            <a:r>
              <a:rPr lang="ru-RU" sz="2800" b="1"/>
              <a:t> </a:t>
            </a:r>
            <a:r>
              <a:rPr lang="ru-RU" sz="2800" b="1">
                <a:solidFill>
                  <a:srgbClr val="FF0000"/>
                </a:solidFill>
              </a:rPr>
              <a:t>«Когда ланиты алым пламенем горят…»</a:t>
            </a:r>
            <a:r>
              <a:rPr lang="ru-RU" sz="2800" b="1">
                <a:solidFill>
                  <a:srgbClr val="D60093"/>
                </a:solidFill>
              </a:rPr>
              <a:t> </a:t>
            </a:r>
            <a:r>
              <a:rPr lang="ru-RU" sz="2400" b="1">
                <a:solidFill>
                  <a:srgbClr val="008000"/>
                </a:solidFill>
              </a:rPr>
              <a:t>(Тренинг «Территория стыда»)</a:t>
            </a: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1835150" y="4581525"/>
            <a:ext cx="1944688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"/>
                <a:cs typeface="Arial"/>
              </a:rPr>
              <a:t>Как избавиться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"/>
                <a:cs typeface="Arial"/>
              </a:rPr>
              <a:t>от чувства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"/>
                <a:cs typeface="Arial"/>
              </a:rPr>
              <a:t>неполноценности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"/>
                <a:cs typeface="Arial"/>
              </a:rPr>
              <a:t>и ощущения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"/>
                <a:cs typeface="Arial"/>
              </a:rPr>
              <a:t>вины</a:t>
            </a:r>
          </a:p>
        </p:txBody>
      </p:sp>
      <p:pic>
        <p:nvPicPr>
          <p:cNvPr id="69636" name="Picture 4" descr="children_2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5157788"/>
            <a:ext cx="1403350" cy="9032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9637" name="Text Box 5"/>
          <p:cNvSpPr txBox="1">
            <a:spLocks noChangeArrowheads="1" noChangeShapeType="1"/>
          </p:cNvSpPr>
          <p:nvPr/>
        </p:nvSpPr>
        <p:spPr bwMode="auto">
          <a:xfrm>
            <a:off x="0" y="6437313"/>
            <a:ext cx="9144000" cy="420687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0" scaled="1"/>
          </a:gradFill>
          <a:ln w="0" algn="in">
            <a:solidFill>
              <a:srgbClr val="CC0033"/>
            </a:solidFill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ctr"/>
            <a:r>
              <a:rPr lang="en-US" b="1">
                <a:solidFill>
                  <a:srgbClr val="CC0033"/>
                </a:solidFill>
                <a:latin typeface="Verdana" pitchFamily="34" charset="0"/>
              </a:rPr>
              <a:t>«</a:t>
            </a:r>
            <a:r>
              <a:rPr lang="ru-RU" b="1">
                <a:solidFill>
                  <a:srgbClr val="CC0033"/>
                </a:solidFill>
                <a:latin typeface="Verdana" pitchFamily="34" charset="0"/>
              </a:rPr>
              <a:t>Наши недостатки - это продолжение наших достоинств...</a:t>
            </a:r>
            <a:r>
              <a:rPr lang="en-US" b="1">
                <a:solidFill>
                  <a:srgbClr val="CC0033"/>
                </a:solidFill>
                <a:latin typeface="Verdana" pitchFamily="34" charset="0"/>
              </a:rPr>
              <a:t>»</a:t>
            </a:r>
            <a:endParaRPr lang="ru-RU">
              <a:latin typeface="Arial" charset="0"/>
            </a:endParaRPr>
          </a:p>
        </p:txBody>
      </p:sp>
      <p:sp>
        <p:nvSpPr>
          <p:cNvPr id="69638" name="WordArt 6"/>
          <p:cNvSpPr>
            <a:spLocks noChangeArrowheads="1" noChangeShapeType="1" noTextEdit="1"/>
          </p:cNvSpPr>
          <p:nvPr/>
        </p:nvSpPr>
        <p:spPr bwMode="auto">
          <a:xfrm>
            <a:off x="0" y="2924175"/>
            <a:ext cx="3995738" cy="19446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1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Приручи своих драконов</a:t>
            </a:r>
          </a:p>
          <a:p>
            <a:pPr algn="ctr"/>
            <a:r>
              <a:rPr lang="ru-RU" sz="1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или как обратить свои недостатки в достоинства</a:t>
            </a: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2320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Стыд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 всей его «красе»</a:t>
            </a:r>
          </a:p>
        </p:txBody>
      </p:sp>
      <p:pic>
        <p:nvPicPr>
          <p:cNvPr id="69640" name="Picture 8" descr="children_24"/>
          <p:cNvPicPr preferRelativeResize="0">
            <a:picLocks noChangeArrowheads="1" noChangeShapeType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1484313"/>
            <a:ext cx="1519237" cy="11842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69654" name="Group 22"/>
          <p:cNvGraphicFramePr>
            <a:graphicFrameLocks noGrp="1"/>
          </p:cNvGraphicFramePr>
          <p:nvPr/>
        </p:nvGraphicFramePr>
        <p:xfrm>
          <a:off x="4140200" y="1773238"/>
          <a:ext cx="4824413" cy="4556125"/>
        </p:xfrm>
        <a:graphic>
          <a:graphicData uri="http://schemas.openxmlformats.org/drawingml/2006/table">
            <a:tbl>
              <a:tblPr/>
              <a:tblGrid>
                <a:gridCol w="2470150"/>
                <a:gridCol w="2354263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Защиты от стыда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способов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справиться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 стыдом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5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Уход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(попытка спрятаться от всевидящего ока, чтобы или весь мир стал невидимым, или сам человек стал незаметным)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Отрицание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Перфекционизм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Высокомерие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Эксгибиционизм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(одна из форм полового извращения, когда сексуальное удовлетворение достигается путем демонстрации лицам противоположного пола своих гениталий; в данном случае речь идет о публичной демонстрации того, что вызывает чувство стыда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Ярость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Проекция и самокритика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Внутренний критик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»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может быть жестче и беспощадней внешнего стороннего наблюдателя. Оценивать самого себя –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это попытка избежать жестокой критики со стороны окружающих людей).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Метод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распутника и циника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Метод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театраль-но-шутовской,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Метод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метаморфоз (заставить окружающих воспринимать вас иначе, притворившись другим или изменившись),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Метод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эксгибициониста,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Метод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вуайера (самому превратиться в наблюдателя),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Метод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обманщика и самозванца,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Метод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агрессивный, сопряженный с насилием и убийством.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Метод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самоубийства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Метод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смеха (как последний способ избежать самоубийства – высмеять стыд, смеясь над собой и миром,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смеяться до колик и до обретения непосредственности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»)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53" name="Text Box 21" descr="Почтовая бумага"/>
          <p:cNvSpPr txBox="1">
            <a:spLocks noChangeArrowheads="1"/>
          </p:cNvSpPr>
          <p:nvPr/>
        </p:nvSpPr>
        <p:spPr bwMode="auto">
          <a:xfrm>
            <a:off x="1763713" y="1773238"/>
            <a:ext cx="2303462" cy="1152525"/>
          </a:xfrm>
          <a:prstGeom prst="rect">
            <a:avLst/>
          </a:prstGeom>
          <a:blipFill dpi="0" rotWithShape="1">
            <a:blip r:embed="rId5" cstate="screen"/>
            <a:srcRect/>
            <a:tile tx="0" ty="0" sx="100000" sy="100000" flip="none" algn="tl"/>
          </a:blipFill>
          <a:ln w="38100" cmpd="dbl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400" b="1">
                <a:solidFill>
                  <a:srgbClr val="006699"/>
                </a:solidFill>
                <a:latin typeface="Times New Roman" pitchFamily="18" charset="0"/>
              </a:rPr>
              <a:t>Я чувствую стыд, как только я считаю,                                    что я не такой, какой должен быть</a:t>
            </a:r>
            <a:r>
              <a:rPr lang="en-US" sz="1400" b="1">
                <a:solidFill>
                  <a:srgbClr val="006699"/>
                </a:solidFill>
                <a:latin typeface="Times New Roman" pitchFamily="18" charset="0"/>
              </a:rPr>
              <a:t>»</a:t>
            </a:r>
            <a:r>
              <a:rPr lang="ru-RU" sz="1400" b="1">
                <a:solidFill>
                  <a:srgbClr val="006699"/>
                </a:solidFill>
                <a:latin typeface="Times New Roman" pitchFamily="18" charset="0"/>
              </a:rPr>
              <a:t>.</a:t>
            </a:r>
          </a:p>
          <a:p>
            <a:r>
              <a:rPr lang="ru-RU" sz="1400" b="1">
                <a:solidFill>
                  <a:srgbClr val="006699"/>
                </a:solidFill>
                <a:latin typeface="Times New Roman" pitchFamily="18" charset="0"/>
              </a:rPr>
              <a:t>                            </a:t>
            </a:r>
            <a:r>
              <a:rPr lang="ru-RU" sz="1200" b="1">
                <a:solidFill>
                  <a:srgbClr val="FF0000"/>
                </a:solidFill>
                <a:latin typeface="Times New Roman" pitchFamily="18" charset="0"/>
              </a:rPr>
              <a:t>Ж-М.Робин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274638"/>
            <a:ext cx="5689600" cy="561975"/>
          </a:xfrm>
        </p:spPr>
        <p:txBody>
          <a:bodyPr/>
          <a:lstStyle/>
          <a:p>
            <a:r>
              <a:rPr lang="ru-RU" sz="2400" b="1">
                <a:solidFill>
                  <a:schemeClr val="accent2"/>
                </a:solidFill>
              </a:rPr>
              <a:t>По страницам наших встреч…</a:t>
            </a:r>
          </a:p>
        </p:txBody>
      </p:sp>
      <p:pic>
        <p:nvPicPr>
          <p:cNvPr id="70659" name="Picture 3" descr="S630114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688" y="2781300"/>
            <a:ext cx="2374900" cy="1751013"/>
          </a:xfrm>
          <a:prstGeom prst="rect">
            <a:avLst/>
          </a:prstGeom>
          <a:noFill/>
        </p:spPr>
      </p:pic>
      <p:pic>
        <p:nvPicPr>
          <p:cNvPr id="70660" name="Picture 4" descr="S630118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4337050"/>
            <a:ext cx="3097212" cy="2273300"/>
          </a:xfrm>
          <a:prstGeom prst="rect">
            <a:avLst/>
          </a:prstGeom>
          <a:noFill/>
        </p:spPr>
      </p:pic>
      <p:pic>
        <p:nvPicPr>
          <p:cNvPr id="70661" name="Picture 5" descr="S630118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2500" y="3141663"/>
            <a:ext cx="2681288" cy="1849437"/>
          </a:xfrm>
          <a:prstGeom prst="rect">
            <a:avLst/>
          </a:prstGeom>
          <a:noFill/>
        </p:spPr>
      </p:pic>
      <p:pic>
        <p:nvPicPr>
          <p:cNvPr id="70662" name="Picture 6" descr="S630121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16688" y="908050"/>
            <a:ext cx="2374900" cy="1781175"/>
          </a:xfrm>
          <a:prstGeom prst="rect">
            <a:avLst/>
          </a:prstGeom>
          <a:noFill/>
        </p:spPr>
      </p:pic>
      <p:pic>
        <p:nvPicPr>
          <p:cNvPr id="70664" name="Picture 8" descr="S630121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03575" y="908050"/>
            <a:ext cx="3024188" cy="2193925"/>
          </a:xfrm>
          <a:prstGeom prst="rect">
            <a:avLst/>
          </a:prstGeom>
          <a:noFill/>
        </p:spPr>
      </p:pic>
      <p:pic>
        <p:nvPicPr>
          <p:cNvPr id="70665" name="Picture 9" descr="S630114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825" y="188913"/>
            <a:ext cx="2665413" cy="1822450"/>
          </a:xfrm>
          <a:prstGeom prst="rect">
            <a:avLst/>
          </a:prstGeom>
          <a:noFill/>
        </p:spPr>
      </p:pic>
      <p:pic>
        <p:nvPicPr>
          <p:cNvPr id="70666" name="Picture 10" descr="S6300430 МО СМ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16688" y="4797425"/>
            <a:ext cx="2411412" cy="1808163"/>
          </a:xfrm>
          <a:prstGeom prst="rect">
            <a:avLst/>
          </a:prstGeom>
          <a:noFill/>
        </p:spPr>
      </p:pic>
      <p:pic>
        <p:nvPicPr>
          <p:cNvPr id="70667" name="Picture 11" descr="DSC0000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0825" y="2133600"/>
            <a:ext cx="2736850" cy="1993900"/>
          </a:xfrm>
          <a:prstGeom prst="rect">
            <a:avLst/>
          </a:prstGeom>
          <a:noFill/>
        </p:spPr>
      </p:pic>
      <p:pic>
        <p:nvPicPr>
          <p:cNvPr id="70668" name="Picture 12" descr="Изображение 01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635375" y="5045075"/>
            <a:ext cx="2501900" cy="181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686800" cy="13843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FF9933"/>
                </a:solidFill>
                <a:effectLst/>
              </a:rPr>
              <a:t>Все встречи по всем Программам</a:t>
            </a:r>
            <a:r>
              <a:rPr lang="ru-RU" sz="2400" b="1">
                <a:solidFill>
                  <a:schemeClr val="tx1"/>
                </a:solidFill>
                <a:effectLst/>
              </a:rPr>
              <a:t> </a:t>
            </a:r>
            <a:br>
              <a:rPr lang="ru-RU" sz="2400" b="1">
                <a:solidFill>
                  <a:schemeClr val="tx1"/>
                </a:solidFill>
                <a:effectLst/>
              </a:rPr>
            </a:br>
            <a:r>
              <a:rPr lang="ru-RU" sz="2400" b="1">
                <a:solidFill>
                  <a:schemeClr val="tx1"/>
                </a:solidFill>
                <a:effectLst/>
              </a:rPr>
              <a:t>и </a:t>
            </a:r>
            <a:r>
              <a:rPr lang="ru-RU" sz="2400" b="1">
                <a:solidFill>
                  <a:srgbClr val="FF9933"/>
                </a:solidFill>
                <a:effectLst/>
              </a:rPr>
              <a:t>индивидуальные консультации</a:t>
            </a:r>
            <a:r>
              <a:rPr lang="ru-RU" sz="2400" b="1">
                <a:solidFill>
                  <a:schemeClr val="tx1"/>
                </a:solidFill>
                <a:effectLst/>
              </a:rPr>
              <a:t> </a:t>
            </a:r>
            <a:br>
              <a:rPr lang="ru-RU" sz="2400" b="1">
                <a:solidFill>
                  <a:schemeClr val="tx1"/>
                </a:solidFill>
                <a:effectLst/>
              </a:rPr>
            </a:br>
            <a:r>
              <a:rPr lang="ru-RU" sz="2400" b="1">
                <a:solidFill>
                  <a:schemeClr val="tx1"/>
                </a:solidFill>
                <a:effectLst/>
              </a:rPr>
              <a:t>сопровождаются информационным материалом </a:t>
            </a:r>
            <a:br>
              <a:rPr lang="ru-RU" sz="2400" b="1">
                <a:solidFill>
                  <a:schemeClr val="tx1"/>
                </a:solidFill>
                <a:effectLst/>
              </a:rPr>
            </a:br>
            <a:r>
              <a:rPr lang="ru-RU" sz="2400" b="1">
                <a:solidFill>
                  <a:schemeClr val="tx1"/>
                </a:solidFill>
                <a:effectLst/>
              </a:rPr>
              <a:t>из серий:</a:t>
            </a:r>
            <a:endParaRPr lang="ru-RU" sz="40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9396" name="Rectangle 4"/>
          <p:cNvSpPr>
            <a:spLocks noChangeArrowheads="1" noChangeShapeType="1"/>
          </p:cNvSpPr>
          <p:nvPr/>
        </p:nvSpPr>
        <p:spPr bwMode="auto">
          <a:xfrm>
            <a:off x="106848275" y="105317925"/>
            <a:ext cx="6670675" cy="9564688"/>
          </a:xfrm>
          <a:prstGeom prst="rect">
            <a:avLst/>
          </a:prstGeom>
          <a:solidFill>
            <a:srgbClr val="FF7C80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397" name="Rectangle 5"/>
          <p:cNvSpPr>
            <a:spLocks noChangeArrowheads="1" noChangeShapeType="1"/>
          </p:cNvSpPr>
          <p:nvPr/>
        </p:nvSpPr>
        <p:spPr bwMode="auto">
          <a:xfrm rot="150000">
            <a:off x="107303888" y="105732263"/>
            <a:ext cx="5954712" cy="8229600"/>
          </a:xfrm>
          <a:prstGeom prst="rect">
            <a:avLst/>
          </a:prstGeom>
          <a:solidFill>
            <a:srgbClr val="F0E6EB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398" name="Oval 6"/>
          <p:cNvSpPr>
            <a:spLocks noChangeArrowheads="1" noChangeShapeType="1"/>
          </p:cNvSpPr>
          <p:nvPr/>
        </p:nvSpPr>
        <p:spPr bwMode="auto">
          <a:xfrm>
            <a:off x="112685513" y="114490500"/>
            <a:ext cx="109537" cy="1206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399" name="Oval 7"/>
          <p:cNvSpPr>
            <a:spLocks noChangeArrowheads="1" noChangeShapeType="1"/>
          </p:cNvSpPr>
          <p:nvPr/>
        </p:nvSpPr>
        <p:spPr bwMode="auto">
          <a:xfrm>
            <a:off x="108130975" y="114339688"/>
            <a:ext cx="222250" cy="242887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00" name="Oval 8"/>
          <p:cNvSpPr>
            <a:spLocks noChangeArrowheads="1" noChangeShapeType="1"/>
          </p:cNvSpPr>
          <p:nvPr/>
        </p:nvSpPr>
        <p:spPr bwMode="auto">
          <a:xfrm>
            <a:off x="107456288" y="113453863"/>
            <a:ext cx="166687" cy="1841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01" name="Oval 9"/>
          <p:cNvSpPr>
            <a:spLocks noChangeArrowheads="1" noChangeShapeType="1"/>
          </p:cNvSpPr>
          <p:nvPr/>
        </p:nvSpPr>
        <p:spPr bwMode="auto">
          <a:xfrm>
            <a:off x="106937175" y="106922888"/>
            <a:ext cx="171450" cy="187325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02" name="Oval 10"/>
          <p:cNvSpPr>
            <a:spLocks noChangeArrowheads="1" noChangeShapeType="1"/>
          </p:cNvSpPr>
          <p:nvPr/>
        </p:nvSpPr>
        <p:spPr bwMode="auto">
          <a:xfrm>
            <a:off x="111647288" y="105540175"/>
            <a:ext cx="111125" cy="1206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03" name="Oval 11"/>
          <p:cNvSpPr>
            <a:spLocks noChangeArrowheads="1" noChangeShapeType="1"/>
          </p:cNvSpPr>
          <p:nvPr/>
        </p:nvSpPr>
        <p:spPr bwMode="auto">
          <a:xfrm>
            <a:off x="112993488" y="105840213"/>
            <a:ext cx="158750" cy="174625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04" name="AutoShape 12"/>
          <p:cNvSpPr>
            <a:spLocks noChangeArrowheads="1" noChangeShapeType="1"/>
          </p:cNvSpPr>
          <p:nvPr/>
        </p:nvSpPr>
        <p:spPr bwMode="auto">
          <a:xfrm rot="540000">
            <a:off x="111947325" y="113399888"/>
            <a:ext cx="1487488" cy="1625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B1B3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05" name="AutoShape 13"/>
          <p:cNvSpPr>
            <a:spLocks noChangeArrowheads="1" noChangeShapeType="1"/>
          </p:cNvSpPr>
          <p:nvPr/>
        </p:nvSpPr>
        <p:spPr bwMode="auto">
          <a:xfrm rot="21300000">
            <a:off x="110624938" y="105478263"/>
            <a:ext cx="625475" cy="68421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B1B3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06" name="AutoShape 14"/>
          <p:cNvSpPr>
            <a:spLocks noChangeArrowheads="1" noChangeShapeType="1"/>
          </p:cNvSpPr>
          <p:nvPr/>
        </p:nvSpPr>
        <p:spPr bwMode="auto">
          <a:xfrm rot="21234001">
            <a:off x="107051475" y="109294613"/>
            <a:ext cx="455613" cy="50006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B1B3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07" name="Oval 15"/>
          <p:cNvSpPr>
            <a:spLocks noChangeArrowheads="1" noChangeShapeType="1"/>
          </p:cNvSpPr>
          <p:nvPr/>
        </p:nvSpPr>
        <p:spPr bwMode="auto">
          <a:xfrm>
            <a:off x="109901038" y="114368263"/>
            <a:ext cx="111125" cy="119062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08" name="Oval 16"/>
          <p:cNvSpPr>
            <a:spLocks noChangeArrowheads="1" noChangeShapeType="1"/>
          </p:cNvSpPr>
          <p:nvPr/>
        </p:nvSpPr>
        <p:spPr bwMode="auto">
          <a:xfrm>
            <a:off x="110802738" y="113915825"/>
            <a:ext cx="222250" cy="242888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09" name="Oval 17"/>
          <p:cNvSpPr>
            <a:spLocks noChangeArrowheads="1" noChangeShapeType="1"/>
          </p:cNvSpPr>
          <p:nvPr/>
        </p:nvSpPr>
        <p:spPr bwMode="auto">
          <a:xfrm>
            <a:off x="112988725" y="111972725"/>
            <a:ext cx="222250" cy="242888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10" name="Oval 18"/>
          <p:cNvSpPr>
            <a:spLocks noChangeArrowheads="1" noChangeShapeType="1"/>
          </p:cNvSpPr>
          <p:nvPr/>
        </p:nvSpPr>
        <p:spPr bwMode="auto">
          <a:xfrm>
            <a:off x="108738988" y="105925938"/>
            <a:ext cx="109537" cy="1206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11" name="Text Box 19"/>
          <p:cNvSpPr txBox="1">
            <a:spLocks noChangeArrowheads="1" noChangeShapeType="1"/>
          </p:cNvSpPr>
          <p:nvPr/>
        </p:nvSpPr>
        <p:spPr bwMode="auto">
          <a:xfrm>
            <a:off x="108059538" y="108935838"/>
            <a:ext cx="4637087" cy="2219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0" algn="in">
            <a:noFill/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ctr"/>
            <a:r>
              <a:rPr lang="ru-RU" sz="4800" b="1" i="1">
                <a:solidFill>
                  <a:srgbClr val="CC0066"/>
                </a:solidFill>
                <a:latin typeface="Book Antiqua" pitchFamily="18" charset="0"/>
              </a:rPr>
              <a:t>Мы ждем тебя, маленький!</a:t>
            </a:r>
            <a:endParaRPr lang="ru-RU"/>
          </a:p>
        </p:txBody>
      </p:sp>
      <p:pic>
        <p:nvPicPr>
          <p:cNvPr id="59412" name="Picture 20" descr="J0178523"/>
          <p:cNvPicPr preferRelativeResize="0">
            <a:picLocks noChangeArrowheads="1" noChangeShapeType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8419900" y="106200575"/>
            <a:ext cx="3916363" cy="261143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107772200" y="111672688"/>
            <a:ext cx="5040313" cy="1582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pic>
        <p:nvPicPr>
          <p:cNvPr id="59414" name="Picture 22" descr="J014516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772200" y="111240888"/>
            <a:ext cx="5040313" cy="20875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9415" name="Rectangle 23"/>
          <p:cNvSpPr>
            <a:spLocks noChangeArrowheads="1" noChangeShapeType="1"/>
          </p:cNvSpPr>
          <p:nvPr/>
        </p:nvSpPr>
        <p:spPr bwMode="auto">
          <a:xfrm>
            <a:off x="107064175" y="105533825"/>
            <a:ext cx="6670675" cy="9564688"/>
          </a:xfrm>
          <a:prstGeom prst="rect">
            <a:avLst/>
          </a:prstGeom>
          <a:solidFill>
            <a:srgbClr val="FF7C80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16" name="Rectangle 24"/>
          <p:cNvSpPr>
            <a:spLocks noChangeArrowheads="1" noChangeShapeType="1"/>
          </p:cNvSpPr>
          <p:nvPr/>
        </p:nvSpPr>
        <p:spPr bwMode="auto">
          <a:xfrm rot="150000">
            <a:off x="107519788" y="105948163"/>
            <a:ext cx="5954712" cy="8229600"/>
          </a:xfrm>
          <a:prstGeom prst="rect">
            <a:avLst/>
          </a:prstGeom>
          <a:solidFill>
            <a:srgbClr val="F0E6EB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17" name="Oval 25"/>
          <p:cNvSpPr>
            <a:spLocks noChangeArrowheads="1" noChangeShapeType="1"/>
          </p:cNvSpPr>
          <p:nvPr/>
        </p:nvSpPr>
        <p:spPr bwMode="auto">
          <a:xfrm>
            <a:off x="112901413" y="114706400"/>
            <a:ext cx="109537" cy="1206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18" name="Oval 26"/>
          <p:cNvSpPr>
            <a:spLocks noChangeArrowheads="1" noChangeShapeType="1"/>
          </p:cNvSpPr>
          <p:nvPr/>
        </p:nvSpPr>
        <p:spPr bwMode="auto">
          <a:xfrm>
            <a:off x="108346875" y="114555588"/>
            <a:ext cx="222250" cy="242887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19" name="Oval 27"/>
          <p:cNvSpPr>
            <a:spLocks noChangeArrowheads="1" noChangeShapeType="1"/>
          </p:cNvSpPr>
          <p:nvPr/>
        </p:nvSpPr>
        <p:spPr bwMode="auto">
          <a:xfrm>
            <a:off x="107672188" y="113669763"/>
            <a:ext cx="166687" cy="1841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20" name="Oval 28"/>
          <p:cNvSpPr>
            <a:spLocks noChangeArrowheads="1" noChangeShapeType="1"/>
          </p:cNvSpPr>
          <p:nvPr/>
        </p:nvSpPr>
        <p:spPr bwMode="auto">
          <a:xfrm>
            <a:off x="107153075" y="107138788"/>
            <a:ext cx="171450" cy="187325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21" name="Oval 29"/>
          <p:cNvSpPr>
            <a:spLocks noChangeArrowheads="1" noChangeShapeType="1"/>
          </p:cNvSpPr>
          <p:nvPr/>
        </p:nvSpPr>
        <p:spPr bwMode="auto">
          <a:xfrm>
            <a:off x="111863188" y="105756075"/>
            <a:ext cx="111125" cy="1206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22" name="Oval 30"/>
          <p:cNvSpPr>
            <a:spLocks noChangeArrowheads="1" noChangeShapeType="1"/>
          </p:cNvSpPr>
          <p:nvPr/>
        </p:nvSpPr>
        <p:spPr bwMode="auto">
          <a:xfrm>
            <a:off x="113209388" y="106056113"/>
            <a:ext cx="158750" cy="174625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23" name="AutoShape 31"/>
          <p:cNvSpPr>
            <a:spLocks noChangeArrowheads="1" noChangeShapeType="1"/>
          </p:cNvSpPr>
          <p:nvPr/>
        </p:nvSpPr>
        <p:spPr bwMode="auto">
          <a:xfrm rot="540000">
            <a:off x="112163225" y="113615788"/>
            <a:ext cx="1487488" cy="1625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B1B3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24" name="AutoShape 32"/>
          <p:cNvSpPr>
            <a:spLocks noChangeArrowheads="1" noChangeShapeType="1"/>
          </p:cNvSpPr>
          <p:nvPr/>
        </p:nvSpPr>
        <p:spPr bwMode="auto">
          <a:xfrm rot="21300000">
            <a:off x="110840838" y="105694163"/>
            <a:ext cx="625475" cy="68421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B1B3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25" name="AutoShape 33"/>
          <p:cNvSpPr>
            <a:spLocks noChangeArrowheads="1" noChangeShapeType="1"/>
          </p:cNvSpPr>
          <p:nvPr/>
        </p:nvSpPr>
        <p:spPr bwMode="auto">
          <a:xfrm rot="21234001">
            <a:off x="107267375" y="109510513"/>
            <a:ext cx="455613" cy="50006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B1B3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26" name="Oval 34"/>
          <p:cNvSpPr>
            <a:spLocks noChangeArrowheads="1" noChangeShapeType="1"/>
          </p:cNvSpPr>
          <p:nvPr/>
        </p:nvSpPr>
        <p:spPr bwMode="auto">
          <a:xfrm>
            <a:off x="110116938" y="114584163"/>
            <a:ext cx="111125" cy="119062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27" name="Oval 35"/>
          <p:cNvSpPr>
            <a:spLocks noChangeArrowheads="1" noChangeShapeType="1"/>
          </p:cNvSpPr>
          <p:nvPr/>
        </p:nvSpPr>
        <p:spPr bwMode="auto">
          <a:xfrm>
            <a:off x="111018638" y="114131725"/>
            <a:ext cx="222250" cy="242888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28" name="Oval 36"/>
          <p:cNvSpPr>
            <a:spLocks noChangeArrowheads="1" noChangeShapeType="1"/>
          </p:cNvSpPr>
          <p:nvPr/>
        </p:nvSpPr>
        <p:spPr bwMode="auto">
          <a:xfrm>
            <a:off x="113204625" y="112188625"/>
            <a:ext cx="222250" cy="242888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29" name="Oval 37"/>
          <p:cNvSpPr>
            <a:spLocks noChangeArrowheads="1" noChangeShapeType="1"/>
          </p:cNvSpPr>
          <p:nvPr/>
        </p:nvSpPr>
        <p:spPr bwMode="auto">
          <a:xfrm>
            <a:off x="108954888" y="106141838"/>
            <a:ext cx="109537" cy="1206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30" name="Text Box 38"/>
          <p:cNvSpPr txBox="1">
            <a:spLocks noChangeArrowheads="1" noChangeShapeType="1"/>
          </p:cNvSpPr>
          <p:nvPr/>
        </p:nvSpPr>
        <p:spPr bwMode="auto">
          <a:xfrm>
            <a:off x="108275438" y="109151738"/>
            <a:ext cx="4637087" cy="2219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0" algn="in">
            <a:noFill/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ctr"/>
            <a:r>
              <a:rPr lang="ru-RU" sz="4800" b="1" i="1">
                <a:solidFill>
                  <a:srgbClr val="CC0066"/>
                </a:solidFill>
                <a:latin typeface="Book Antiqua" pitchFamily="18" charset="0"/>
              </a:rPr>
              <a:t>Мы ждем тебя, маленький!</a:t>
            </a:r>
            <a:endParaRPr lang="ru-RU"/>
          </a:p>
        </p:txBody>
      </p:sp>
      <p:pic>
        <p:nvPicPr>
          <p:cNvPr id="59431" name="Picture 39" descr="J0178523"/>
          <p:cNvPicPr preferRelativeResize="0">
            <a:picLocks noChangeArrowheads="1" noChangeShapeType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8635800" y="106416475"/>
            <a:ext cx="3916363" cy="261143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107988100" y="111888588"/>
            <a:ext cx="5040313" cy="1582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pic>
        <p:nvPicPr>
          <p:cNvPr id="59433" name="Picture 41" descr="J014516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88100" y="111456788"/>
            <a:ext cx="5040313" cy="20875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9434" name="Rectangle 42"/>
          <p:cNvSpPr>
            <a:spLocks noChangeArrowheads="1" noChangeShapeType="1"/>
          </p:cNvSpPr>
          <p:nvPr/>
        </p:nvSpPr>
        <p:spPr bwMode="auto">
          <a:xfrm>
            <a:off x="107280075" y="105749725"/>
            <a:ext cx="6670675" cy="9564688"/>
          </a:xfrm>
          <a:prstGeom prst="rect">
            <a:avLst/>
          </a:prstGeom>
          <a:solidFill>
            <a:srgbClr val="FF7C80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35" name="Rectangle 43"/>
          <p:cNvSpPr>
            <a:spLocks noChangeArrowheads="1" noChangeShapeType="1"/>
          </p:cNvSpPr>
          <p:nvPr/>
        </p:nvSpPr>
        <p:spPr bwMode="auto">
          <a:xfrm rot="150000">
            <a:off x="107735688" y="106164063"/>
            <a:ext cx="5954712" cy="8229600"/>
          </a:xfrm>
          <a:prstGeom prst="rect">
            <a:avLst/>
          </a:prstGeom>
          <a:solidFill>
            <a:srgbClr val="F0E6EB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36" name="Oval 44"/>
          <p:cNvSpPr>
            <a:spLocks noChangeArrowheads="1" noChangeShapeType="1"/>
          </p:cNvSpPr>
          <p:nvPr/>
        </p:nvSpPr>
        <p:spPr bwMode="auto">
          <a:xfrm>
            <a:off x="113117313" y="114922300"/>
            <a:ext cx="109537" cy="1206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37" name="Oval 45"/>
          <p:cNvSpPr>
            <a:spLocks noChangeArrowheads="1" noChangeShapeType="1"/>
          </p:cNvSpPr>
          <p:nvPr/>
        </p:nvSpPr>
        <p:spPr bwMode="auto">
          <a:xfrm>
            <a:off x="108562775" y="114771488"/>
            <a:ext cx="222250" cy="242887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38" name="Oval 46"/>
          <p:cNvSpPr>
            <a:spLocks noChangeArrowheads="1" noChangeShapeType="1"/>
          </p:cNvSpPr>
          <p:nvPr/>
        </p:nvSpPr>
        <p:spPr bwMode="auto">
          <a:xfrm>
            <a:off x="107888088" y="113885663"/>
            <a:ext cx="166687" cy="1841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39" name="Oval 47"/>
          <p:cNvSpPr>
            <a:spLocks noChangeArrowheads="1" noChangeShapeType="1"/>
          </p:cNvSpPr>
          <p:nvPr/>
        </p:nvSpPr>
        <p:spPr bwMode="auto">
          <a:xfrm>
            <a:off x="107368975" y="107354688"/>
            <a:ext cx="171450" cy="187325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40" name="Oval 48"/>
          <p:cNvSpPr>
            <a:spLocks noChangeArrowheads="1" noChangeShapeType="1"/>
          </p:cNvSpPr>
          <p:nvPr/>
        </p:nvSpPr>
        <p:spPr bwMode="auto">
          <a:xfrm>
            <a:off x="112079088" y="105971975"/>
            <a:ext cx="111125" cy="1206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41" name="Oval 49"/>
          <p:cNvSpPr>
            <a:spLocks noChangeArrowheads="1" noChangeShapeType="1"/>
          </p:cNvSpPr>
          <p:nvPr/>
        </p:nvSpPr>
        <p:spPr bwMode="auto">
          <a:xfrm>
            <a:off x="113425288" y="106272013"/>
            <a:ext cx="158750" cy="174625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42" name="AutoShape 50"/>
          <p:cNvSpPr>
            <a:spLocks noChangeArrowheads="1" noChangeShapeType="1"/>
          </p:cNvSpPr>
          <p:nvPr/>
        </p:nvSpPr>
        <p:spPr bwMode="auto">
          <a:xfrm rot="540000">
            <a:off x="112379125" y="113831688"/>
            <a:ext cx="1487488" cy="1625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B1B3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43" name="AutoShape 51"/>
          <p:cNvSpPr>
            <a:spLocks noChangeArrowheads="1" noChangeShapeType="1"/>
          </p:cNvSpPr>
          <p:nvPr/>
        </p:nvSpPr>
        <p:spPr bwMode="auto">
          <a:xfrm rot="21300000">
            <a:off x="111056738" y="105910063"/>
            <a:ext cx="625475" cy="68421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B1B3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44" name="AutoShape 52"/>
          <p:cNvSpPr>
            <a:spLocks noChangeArrowheads="1" noChangeShapeType="1"/>
          </p:cNvSpPr>
          <p:nvPr/>
        </p:nvSpPr>
        <p:spPr bwMode="auto">
          <a:xfrm rot="21234001">
            <a:off x="107483275" y="109726413"/>
            <a:ext cx="455613" cy="50006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B1B3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45" name="Oval 53"/>
          <p:cNvSpPr>
            <a:spLocks noChangeArrowheads="1" noChangeShapeType="1"/>
          </p:cNvSpPr>
          <p:nvPr/>
        </p:nvSpPr>
        <p:spPr bwMode="auto">
          <a:xfrm>
            <a:off x="110332838" y="114800063"/>
            <a:ext cx="111125" cy="119062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46" name="Oval 54"/>
          <p:cNvSpPr>
            <a:spLocks noChangeArrowheads="1" noChangeShapeType="1"/>
          </p:cNvSpPr>
          <p:nvPr/>
        </p:nvSpPr>
        <p:spPr bwMode="auto">
          <a:xfrm>
            <a:off x="111234538" y="114347625"/>
            <a:ext cx="222250" cy="242888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47" name="Oval 55"/>
          <p:cNvSpPr>
            <a:spLocks noChangeArrowheads="1" noChangeShapeType="1"/>
          </p:cNvSpPr>
          <p:nvPr/>
        </p:nvSpPr>
        <p:spPr bwMode="auto">
          <a:xfrm>
            <a:off x="113420525" y="112404525"/>
            <a:ext cx="222250" cy="242888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48" name="Oval 56"/>
          <p:cNvSpPr>
            <a:spLocks noChangeArrowheads="1" noChangeShapeType="1"/>
          </p:cNvSpPr>
          <p:nvPr/>
        </p:nvSpPr>
        <p:spPr bwMode="auto">
          <a:xfrm>
            <a:off x="109170788" y="106357738"/>
            <a:ext cx="109537" cy="1206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49" name="Text Box 57"/>
          <p:cNvSpPr txBox="1">
            <a:spLocks noChangeArrowheads="1" noChangeShapeType="1"/>
          </p:cNvSpPr>
          <p:nvPr/>
        </p:nvSpPr>
        <p:spPr bwMode="auto">
          <a:xfrm>
            <a:off x="108491338" y="109367638"/>
            <a:ext cx="4637087" cy="2219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0" algn="in">
            <a:noFill/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ctr"/>
            <a:r>
              <a:rPr lang="ru-RU" sz="4800" b="1" i="1">
                <a:solidFill>
                  <a:srgbClr val="CC0066"/>
                </a:solidFill>
                <a:latin typeface="Book Antiqua" pitchFamily="18" charset="0"/>
              </a:rPr>
              <a:t>Мы ждем тебя, маленький!</a:t>
            </a:r>
            <a:endParaRPr lang="ru-RU"/>
          </a:p>
        </p:txBody>
      </p:sp>
      <p:pic>
        <p:nvPicPr>
          <p:cNvPr id="59450" name="Picture 58" descr="J0178523"/>
          <p:cNvPicPr preferRelativeResize="0">
            <a:picLocks noChangeArrowheads="1" noChangeShapeType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8851700" y="106632375"/>
            <a:ext cx="3916363" cy="261143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59451" name="Text Box 59"/>
          <p:cNvSpPr txBox="1">
            <a:spLocks noChangeArrowheads="1"/>
          </p:cNvSpPr>
          <p:nvPr/>
        </p:nvSpPr>
        <p:spPr bwMode="auto">
          <a:xfrm>
            <a:off x="108204000" y="112104488"/>
            <a:ext cx="5040313" cy="1582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pic>
        <p:nvPicPr>
          <p:cNvPr id="59452" name="Picture 60" descr="J014516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8204000" y="111672688"/>
            <a:ext cx="5040313" cy="20875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9454" name="Rectangle 62"/>
          <p:cNvSpPr>
            <a:spLocks noChangeArrowheads="1" noChangeShapeType="1"/>
          </p:cNvSpPr>
          <p:nvPr/>
        </p:nvSpPr>
        <p:spPr bwMode="auto">
          <a:xfrm>
            <a:off x="107495975" y="105965625"/>
            <a:ext cx="6670675" cy="9564688"/>
          </a:xfrm>
          <a:prstGeom prst="rect">
            <a:avLst/>
          </a:prstGeom>
          <a:solidFill>
            <a:srgbClr val="FF7C80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55" name="Rectangle 63"/>
          <p:cNvSpPr>
            <a:spLocks noChangeArrowheads="1" noChangeShapeType="1"/>
          </p:cNvSpPr>
          <p:nvPr/>
        </p:nvSpPr>
        <p:spPr bwMode="auto">
          <a:xfrm rot="150000">
            <a:off x="107951588" y="106379963"/>
            <a:ext cx="5954712" cy="8229600"/>
          </a:xfrm>
          <a:prstGeom prst="rect">
            <a:avLst/>
          </a:prstGeom>
          <a:solidFill>
            <a:srgbClr val="F0E6EB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56" name="Oval 64"/>
          <p:cNvSpPr>
            <a:spLocks noChangeArrowheads="1" noChangeShapeType="1"/>
          </p:cNvSpPr>
          <p:nvPr/>
        </p:nvSpPr>
        <p:spPr bwMode="auto">
          <a:xfrm>
            <a:off x="113333213" y="115138200"/>
            <a:ext cx="109537" cy="1206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57" name="Oval 65"/>
          <p:cNvSpPr>
            <a:spLocks noChangeArrowheads="1" noChangeShapeType="1"/>
          </p:cNvSpPr>
          <p:nvPr/>
        </p:nvSpPr>
        <p:spPr bwMode="auto">
          <a:xfrm>
            <a:off x="108778675" y="114987388"/>
            <a:ext cx="222250" cy="242887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58" name="Oval 66"/>
          <p:cNvSpPr>
            <a:spLocks noChangeArrowheads="1" noChangeShapeType="1"/>
          </p:cNvSpPr>
          <p:nvPr/>
        </p:nvSpPr>
        <p:spPr bwMode="auto">
          <a:xfrm>
            <a:off x="108103988" y="114101563"/>
            <a:ext cx="166687" cy="1841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59" name="Oval 67"/>
          <p:cNvSpPr>
            <a:spLocks noChangeArrowheads="1" noChangeShapeType="1"/>
          </p:cNvSpPr>
          <p:nvPr/>
        </p:nvSpPr>
        <p:spPr bwMode="auto">
          <a:xfrm>
            <a:off x="107584875" y="107570588"/>
            <a:ext cx="171450" cy="187325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60" name="Oval 68"/>
          <p:cNvSpPr>
            <a:spLocks noChangeArrowheads="1" noChangeShapeType="1"/>
          </p:cNvSpPr>
          <p:nvPr/>
        </p:nvSpPr>
        <p:spPr bwMode="auto">
          <a:xfrm>
            <a:off x="112294988" y="106187875"/>
            <a:ext cx="111125" cy="1206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61" name="Oval 69"/>
          <p:cNvSpPr>
            <a:spLocks noChangeArrowheads="1" noChangeShapeType="1"/>
          </p:cNvSpPr>
          <p:nvPr/>
        </p:nvSpPr>
        <p:spPr bwMode="auto">
          <a:xfrm>
            <a:off x="113641188" y="106487913"/>
            <a:ext cx="158750" cy="174625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62" name="AutoShape 70"/>
          <p:cNvSpPr>
            <a:spLocks noChangeArrowheads="1" noChangeShapeType="1"/>
          </p:cNvSpPr>
          <p:nvPr/>
        </p:nvSpPr>
        <p:spPr bwMode="auto">
          <a:xfrm rot="540000">
            <a:off x="112595025" y="114047588"/>
            <a:ext cx="1487488" cy="1625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B1B3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63" name="AutoShape 71"/>
          <p:cNvSpPr>
            <a:spLocks noChangeArrowheads="1" noChangeShapeType="1"/>
          </p:cNvSpPr>
          <p:nvPr/>
        </p:nvSpPr>
        <p:spPr bwMode="auto">
          <a:xfrm rot="21300000">
            <a:off x="111272638" y="106125963"/>
            <a:ext cx="625475" cy="68421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B1B3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64" name="AutoShape 72"/>
          <p:cNvSpPr>
            <a:spLocks noChangeArrowheads="1" noChangeShapeType="1"/>
          </p:cNvSpPr>
          <p:nvPr/>
        </p:nvSpPr>
        <p:spPr bwMode="auto">
          <a:xfrm rot="21234001">
            <a:off x="107699175" y="109942313"/>
            <a:ext cx="455613" cy="50006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B1B3"/>
          </a:solidFill>
          <a:ln w="0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65" name="Oval 73"/>
          <p:cNvSpPr>
            <a:spLocks noChangeArrowheads="1" noChangeShapeType="1"/>
          </p:cNvSpPr>
          <p:nvPr/>
        </p:nvSpPr>
        <p:spPr bwMode="auto">
          <a:xfrm>
            <a:off x="110548738" y="115015963"/>
            <a:ext cx="111125" cy="119062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66" name="Oval 74"/>
          <p:cNvSpPr>
            <a:spLocks noChangeArrowheads="1" noChangeShapeType="1"/>
          </p:cNvSpPr>
          <p:nvPr/>
        </p:nvSpPr>
        <p:spPr bwMode="auto">
          <a:xfrm>
            <a:off x="111450438" y="114563525"/>
            <a:ext cx="222250" cy="242888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67" name="Oval 75"/>
          <p:cNvSpPr>
            <a:spLocks noChangeArrowheads="1" noChangeShapeType="1"/>
          </p:cNvSpPr>
          <p:nvPr/>
        </p:nvSpPr>
        <p:spPr bwMode="auto">
          <a:xfrm>
            <a:off x="113636425" y="112620425"/>
            <a:ext cx="222250" cy="242888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68" name="Oval 76"/>
          <p:cNvSpPr>
            <a:spLocks noChangeArrowheads="1" noChangeShapeType="1"/>
          </p:cNvSpPr>
          <p:nvPr/>
        </p:nvSpPr>
        <p:spPr bwMode="auto">
          <a:xfrm>
            <a:off x="109386688" y="106573638"/>
            <a:ext cx="109537" cy="120650"/>
          </a:xfrm>
          <a:prstGeom prst="ellipse">
            <a:avLst/>
          </a:prstGeom>
          <a:solidFill>
            <a:srgbClr val="A36685"/>
          </a:solidFill>
          <a:ln w="0" algn="in">
            <a:noFill/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59469" name="Text Box 77"/>
          <p:cNvSpPr txBox="1">
            <a:spLocks noChangeArrowheads="1" noChangeShapeType="1"/>
          </p:cNvSpPr>
          <p:nvPr/>
        </p:nvSpPr>
        <p:spPr bwMode="auto">
          <a:xfrm>
            <a:off x="108707238" y="109583538"/>
            <a:ext cx="4637087" cy="2219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0" algn="in">
            <a:noFill/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ctr"/>
            <a:r>
              <a:rPr lang="ru-RU" sz="4800" b="1" i="1">
                <a:solidFill>
                  <a:srgbClr val="CC0066"/>
                </a:solidFill>
                <a:latin typeface="Book Antiqua" pitchFamily="18" charset="0"/>
              </a:rPr>
              <a:t>Мы ждем тебя, маленький!</a:t>
            </a:r>
            <a:endParaRPr lang="ru-RU"/>
          </a:p>
        </p:txBody>
      </p:sp>
      <p:pic>
        <p:nvPicPr>
          <p:cNvPr id="59470" name="Picture 78" descr="J0178523"/>
          <p:cNvPicPr preferRelativeResize="0">
            <a:picLocks noChangeArrowheads="1" noChangeShapeType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9067600" y="106848275"/>
            <a:ext cx="3916363" cy="261143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59471" name="Text Box 79"/>
          <p:cNvSpPr txBox="1">
            <a:spLocks noChangeArrowheads="1"/>
          </p:cNvSpPr>
          <p:nvPr/>
        </p:nvSpPr>
        <p:spPr bwMode="auto">
          <a:xfrm>
            <a:off x="108419900" y="112320388"/>
            <a:ext cx="5040313" cy="15827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pic>
        <p:nvPicPr>
          <p:cNvPr id="59472" name="Picture 80" descr="J014516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8419900" y="111888588"/>
            <a:ext cx="5040313" cy="20875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9473" name="Text Box 81"/>
          <p:cNvSpPr txBox="1">
            <a:spLocks noChangeArrowheads="1" noChangeShapeType="1"/>
          </p:cNvSpPr>
          <p:nvPr/>
        </p:nvSpPr>
        <p:spPr bwMode="auto">
          <a:xfrm>
            <a:off x="6948488" y="1844675"/>
            <a:ext cx="1873250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0" algn="in">
            <a:noFill/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ctr"/>
            <a:r>
              <a:rPr lang="ru-RU" b="1">
                <a:solidFill>
                  <a:srgbClr val="CC0066"/>
                </a:solidFill>
                <a:latin typeface="Book Antiqua" pitchFamily="18" charset="0"/>
              </a:rPr>
              <a:t>Мы ждем тебя, маленький!</a:t>
            </a:r>
            <a:endParaRPr lang="ru-RU" b="1"/>
          </a:p>
        </p:txBody>
      </p:sp>
      <p:sp>
        <p:nvSpPr>
          <p:cNvPr id="59476" name="Text Box 84"/>
          <p:cNvSpPr txBox="1">
            <a:spLocks noChangeArrowheads="1" noChangeShapeType="1"/>
          </p:cNvSpPr>
          <p:nvPr/>
        </p:nvSpPr>
        <p:spPr bwMode="auto">
          <a:xfrm>
            <a:off x="5148263" y="1916113"/>
            <a:ext cx="1685925" cy="4318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ctr"/>
            <a:r>
              <a:rPr lang="ru-RU" b="1">
                <a:solidFill>
                  <a:srgbClr val="FF0000"/>
                </a:solidFill>
                <a:latin typeface="Arial Narrow" pitchFamily="34" charset="0"/>
              </a:rPr>
              <a:t>Он</a:t>
            </a:r>
            <a:r>
              <a:rPr lang="ru-RU">
                <a:solidFill>
                  <a:srgbClr val="006699"/>
                </a:solidFill>
                <a:latin typeface="Arial Narrow" pitchFamily="34" charset="0"/>
              </a:rPr>
              <a:t> </a:t>
            </a:r>
            <a:r>
              <a:rPr lang="ru-RU">
                <a:solidFill>
                  <a:schemeClr val="accent2"/>
                </a:solidFill>
                <a:latin typeface="Arial Narrow" pitchFamily="34" charset="0"/>
              </a:rPr>
              <a:t>и</a:t>
            </a:r>
            <a:r>
              <a:rPr lang="ru-RU">
                <a:solidFill>
                  <a:srgbClr val="006699"/>
                </a:solidFill>
                <a:latin typeface="Arial Narrow" pitchFamily="34" charset="0"/>
              </a:rPr>
              <a:t> </a:t>
            </a:r>
            <a:r>
              <a:rPr lang="ru-RU" b="1">
                <a:solidFill>
                  <a:srgbClr val="FF9933"/>
                </a:solidFill>
                <a:latin typeface="Arial Narrow" pitchFamily="34" charset="0"/>
              </a:rPr>
              <a:t>Она</a:t>
            </a:r>
            <a:endParaRPr lang="ru-RU">
              <a:solidFill>
                <a:srgbClr val="FF9933"/>
              </a:solidFill>
            </a:endParaRPr>
          </a:p>
        </p:txBody>
      </p:sp>
      <p:pic>
        <p:nvPicPr>
          <p:cNvPr id="59477" name="Picture 85" descr="image04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163" y="2349500"/>
            <a:ext cx="1223962" cy="1368425"/>
          </a:xfrm>
          <a:prstGeom prst="rect">
            <a:avLst/>
          </a:prstGeom>
          <a:noFill/>
        </p:spPr>
      </p:pic>
      <p:pic>
        <p:nvPicPr>
          <p:cNvPr id="59478" name="Picture 86" descr="j0287005"/>
          <p:cNvPicPr preferRelativeResize="0">
            <a:picLocks noChangeArrowheads="1" noChangeShapeType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40650" y="5300663"/>
            <a:ext cx="1152525" cy="129698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59479" name="Picture 87" descr="children_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08400" y="2924175"/>
            <a:ext cx="1081088" cy="1079500"/>
          </a:xfrm>
          <a:prstGeom prst="rect">
            <a:avLst/>
          </a:prstGeom>
          <a:noFill/>
          <a:ln w="9525" algn="in">
            <a:solidFill>
              <a:srgbClr val="800080"/>
            </a:solidFill>
            <a:miter lim="800000"/>
            <a:headEnd/>
            <a:tailEnd/>
          </a:ln>
          <a:effectLst/>
        </p:spPr>
      </p:pic>
      <p:pic>
        <p:nvPicPr>
          <p:cNvPr id="59482" name="Picture 90" descr="j029912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288" y="2781300"/>
            <a:ext cx="877887" cy="1441450"/>
          </a:xfrm>
          <a:prstGeom prst="rect">
            <a:avLst/>
          </a:prstGeom>
          <a:noFill/>
        </p:spPr>
      </p:pic>
      <p:sp>
        <p:nvSpPr>
          <p:cNvPr id="59483" name="Text Box 91"/>
          <p:cNvSpPr txBox="1">
            <a:spLocks noChangeArrowheads="1"/>
          </p:cNvSpPr>
          <p:nvPr/>
        </p:nvSpPr>
        <p:spPr bwMode="auto">
          <a:xfrm>
            <a:off x="250825" y="1844675"/>
            <a:ext cx="14398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А</a:t>
            </a:r>
            <a:r>
              <a:rPr lang="ru-RU" b="1"/>
              <a:t>збука </a:t>
            </a:r>
            <a:r>
              <a:rPr lang="ru-RU" b="1">
                <a:solidFill>
                  <a:srgbClr val="FF0000"/>
                </a:solidFill>
              </a:rPr>
              <a:t>р</a:t>
            </a:r>
            <a:r>
              <a:rPr lang="ru-RU" b="1"/>
              <a:t>азумного </a:t>
            </a:r>
            <a:r>
              <a:rPr lang="ru-RU" b="1">
                <a:solidFill>
                  <a:srgbClr val="FF0000"/>
                </a:solidFill>
              </a:rPr>
              <a:t>э</a:t>
            </a:r>
            <a:r>
              <a:rPr lang="ru-RU" b="1"/>
              <a:t>гоиста</a:t>
            </a:r>
          </a:p>
        </p:txBody>
      </p:sp>
      <p:sp>
        <p:nvSpPr>
          <p:cNvPr id="59484" name="Text Box 92"/>
          <p:cNvSpPr txBox="1">
            <a:spLocks noChangeArrowheads="1"/>
          </p:cNvSpPr>
          <p:nvPr/>
        </p:nvSpPr>
        <p:spPr bwMode="auto">
          <a:xfrm>
            <a:off x="1619250" y="4292600"/>
            <a:ext cx="16557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Его Величество Ребенок</a:t>
            </a:r>
          </a:p>
        </p:txBody>
      </p:sp>
      <p:pic>
        <p:nvPicPr>
          <p:cNvPr id="59485" name="Picture 93" descr="children_3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979613" y="5373688"/>
            <a:ext cx="1079500" cy="1150937"/>
          </a:xfrm>
          <a:prstGeom prst="rect">
            <a:avLst/>
          </a:prstGeom>
          <a:noFill/>
        </p:spPr>
      </p:pic>
      <p:sp>
        <p:nvSpPr>
          <p:cNvPr id="59486" name="Text Box 94"/>
          <p:cNvSpPr txBox="1">
            <a:spLocks noChangeArrowheads="1"/>
          </p:cNvSpPr>
          <p:nvPr/>
        </p:nvSpPr>
        <p:spPr bwMode="auto">
          <a:xfrm>
            <a:off x="7523163" y="4221163"/>
            <a:ext cx="16208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1"/>
                </a:solidFill>
              </a:rPr>
              <a:t>Слагаемые успешного общения</a:t>
            </a:r>
          </a:p>
        </p:txBody>
      </p:sp>
      <p:sp>
        <p:nvSpPr>
          <p:cNvPr id="59487" name="Text Box 95"/>
          <p:cNvSpPr txBox="1">
            <a:spLocks noChangeArrowheads="1"/>
          </p:cNvSpPr>
          <p:nvPr/>
        </p:nvSpPr>
        <p:spPr bwMode="auto">
          <a:xfrm>
            <a:off x="3563938" y="1844675"/>
            <a:ext cx="1584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9933"/>
                </a:solidFill>
              </a:rPr>
              <a:t>Азбука хорошего настроения</a:t>
            </a:r>
          </a:p>
        </p:txBody>
      </p:sp>
      <p:sp>
        <p:nvSpPr>
          <p:cNvPr id="59488" name="Text Box 96"/>
          <p:cNvSpPr txBox="1">
            <a:spLocks noChangeArrowheads="1"/>
          </p:cNvSpPr>
          <p:nvPr/>
        </p:nvSpPr>
        <p:spPr bwMode="auto">
          <a:xfrm>
            <a:off x="3348038" y="42211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9600"/>
                </a:solidFill>
              </a:rPr>
              <a:t>Семья</a:t>
            </a:r>
          </a:p>
        </p:txBody>
      </p:sp>
      <p:pic>
        <p:nvPicPr>
          <p:cNvPr id="59489" name="Picture 97" descr="image08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35825" y="2636838"/>
            <a:ext cx="1150938" cy="1439862"/>
          </a:xfrm>
          <a:prstGeom prst="rect">
            <a:avLst/>
          </a:prstGeom>
          <a:noFill/>
        </p:spPr>
      </p:pic>
      <p:pic>
        <p:nvPicPr>
          <p:cNvPr id="59490" name="Picture 98" descr="image12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348038" y="4652963"/>
            <a:ext cx="1079500" cy="1154112"/>
          </a:xfrm>
          <a:prstGeom prst="rect">
            <a:avLst/>
          </a:prstGeom>
          <a:noFill/>
        </p:spPr>
      </p:pic>
      <p:sp>
        <p:nvSpPr>
          <p:cNvPr id="59503" name="Rectangle 111"/>
          <p:cNvSpPr>
            <a:spLocks noChangeArrowheads="1"/>
          </p:cNvSpPr>
          <p:nvPr/>
        </p:nvSpPr>
        <p:spPr bwMode="auto">
          <a:xfrm>
            <a:off x="5795963" y="4652963"/>
            <a:ext cx="18319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600" b="1">
                <a:solidFill>
                  <a:srgbClr val="FF9933"/>
                </a:solidFill>
              </a:rPr>
              <a:t>Как выйти замуж удачно и надолго?</a:t>
            </a:r>
          </a:p>
          <a:p>
            <a:pPr algn="ctr"/>
            <a:r>
              <a:rPr lang="ru-RU"/>
              <a:t> </a:t>
            </a:r>
          </a:p>
        </p:txBody>
      </p:sp>
      <p:pic>
        <p:nvPicPr>
          <p:cNvPr id="59505" name="Picture 113" descr="image015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084888" y="5516563"/>
            <a:ext cx="1330325" cy="1028700"/>
          </a:xfrm>
          <a:prstGeom prst="rect">
            <a:avLst/>
          </a:prstGeom>
          <a:noFill/>
          <a:ln w="9525" algn="in">
            <a:solidFill>
              <a:srgbClr val="990000"/>
            </a:solidFill>
            <a:miter lim="800000"/>
            <a:headEnd/>
            <a:tailEnd/>
          </a:ln>
          <a:effectLst/>
        </p:spPr>
      </p:pic>
      <p:sp>
        <p:nvSpPr>
          <p:cNvPr id="59506" name="Rectangle 114"/>
          <p:cNvSpPr>
            <a:spLocks noChangeArrowheads="1"/>
          </p:cNvSpPr>
          <p:nvPr/>
        </p:nvSpPr>
        <p:spPr bwMode="auto">
          <a:xfrm>
            <a:off x="250825" y="4352925"/>
            <a:ext cx="14620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Как общаться с пьяным мужем</a:t>
            </a:r>
          </a:p>
          <a:p>
            <a:pPr algn="ctr"/>
            <a:r>
              <a:rPr lang="ru-RU"/>
              <a:t> </a:t>
            </a:r>
          </a:p>
        </p:txBody>
      </p:sp>
      <p:pic>
        <p:nvPicPr>
          <p:cNvPr id="59507" name="Picture 115" descr="373445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95288" y="5445125"/>
            <a:ext cx="1143000" cy="11969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9508" name="Rectangle 116"/>
          <p:cNvSpPr>
            <a:spLocks noChangeArrowheads="1"/>
          </p:cNvSpPr>
          <p:nvPr/>
        </p:nvSpPr>
        <p:spPr bwMode="auto">
          <a:xfrm>
            <a:off x="1835150" y="1916113"/>
            <a:ext cx="13747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/>
              <a:t>«Как сохранить семью»</a:t>
            </a:r>
            <a:endParaRPr lang="ru-RU"/>
          </a:p>
          <a:p>
            <a:pPr algn="ctr"/>
            <a:r>
              <a:rPr lang="ru-RU"/>
              <a:t> </a:t>
            </a:r>
          </a:p>
        </p:txBody>
      </p:sp>
      <p:pic>
        <p:nvPicPr>
          <p:cNvPr id="59509" name="Picture 117" descr="579017042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835150" y="2997200"/>
            <a:ext cx="1258888" cy="1139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9510" name="Rectangle 118"/>
          <p:cNvSpPr>
            <a:spLocks noChangeArrowheads="1"/>
          </p:cNvSpPr>
          <p:nvPr/>
        </p:nvSpPr>
        <p:spPr bwMode="auto">
          <a:xfrm>
            <a:off x="4500563" y="4149725"/>
            <a:ext cx="1489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400" b="1"/>
              <a:t>Экстренная психологичес-кая помощь</a:t>
            </a:r>
            <a:r>
              <a:rPr lang="ru-RU" sz="1400"/>
              <a:t> </a:t>
            </a:r>
          </a:p>
        </p:txBody>
      </p:sp>
      <p:sp>
        <p:nvSpPr>
          <p:cNvPr id="59511" name="WordArt 119"/>
          <p:cNvSpPr>
            <a:spLocks noChangeArrowheads="1" noChangeShapeType="1" noTextEdit="1"/>
          </p:cNvSpPr>
          <p:nvPr/>
        </p:nvSpPr>
        <p:spPr bwMode="auto">
          <a:xfrm>
            <a:off x="3995738" y="6165850"/>
            <a:ext cx="14160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Памятка</a:t>
            </a:r>
          </a:p>
        </p:txBody>
      </p:sp>
      <p:sp>
        <p:nvSpPr>
          <p:cNvPr id="59512" name="WordArt 120"/>
          <p:cNvSpPr>
            <a:spLocks noChangeArrowheads="1" noChangeShapeType="1" noTextEdit="1"/>
          </p:cNvSpPr>
          <p:nvPr/>
        </p:nvSpPr>
        <p:spPr bwMode="auto">
          <a:xfrm>
            <a:off x="4716463" y="4797425"/>
            <a:ext cx="9334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 algn="ctr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Cito!</a:t>
            </a:r>
            <a:endParaRPr lang="ru-RU" sz="3600" b="1" kern="10">
              <a:ln w="9525" algn="ctr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7283" name="WordArt 3"/>
          <p:cNvSpPr>
            <a:spLocks noChangeArrowheads="1" noChangeShapeType="1" noTextEdit="1"/>
          </p:cNvSpPr>
          <p:nvPr/>
        </p:nvSpPr>
        <p:spPr bwMode="auto">
          <a:xfrm>
            <a:off x="1476375" y="3573463"/>
            <a:ext cx="590391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Без ложной скромности скажу...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9092" name="Picture 4" descr="IMG_082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В жизни каждого человека наступает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момент истины,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/>
              <a:t> </a:t>
            </a:r>
            <a:r>
              <a:rPr lang="ru-RU" b="1" dirty="0">
                <a:solidFill>
                  <a:srgbClr val="000099"/>
                </a:solidFill>
              </a:rPr>
              <a:t>когда просто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необходимо подвести промежуточные итоги,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присесть, подумать, оглянуться на сделанное,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взвесить все «за» и «против»;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определить, какой багаж знаний, умений и навыков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пригодится в дальнейшем;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обязательно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определить предстоящие направления развития.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Участие в конкурсе – один из таких моментов.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</a:rPr>
              <a:t>Остановиться – значит повернуть назад.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А там мы уже были.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Вывод один: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вперед и только вперед!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Тем более, что в содружестве с моими коллегами –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это одно удовольствие.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Я рада, что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sz="2000" b="1" dirty="0">
                <a:solidFill>
                  <a:srgbClr val="FF0000"/>
                </a:solidFill>
              </a:rPr>
              <a:t>моей жизни работа и хобби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000" b="1" dirty="0">
                <a:solidFill>
                  <a:srgbClr val="FF0000"/>
                </a:solidFill>
              </a:rPr>
              <a:t>оказались счастливым совпадением.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000" b="1" dirty="0"/>
              <a:t>Свое участие в конкурсе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000" b="1" dirty="0"/>
              <a:t>Я посвящаю своим коллегам по Центру.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6851650" cy="976313"/>
          </a:xfrm>
        </p:spPr>
        <p:txBody>
          <a:bodyPr/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Обожаю учиться, открыта к инновациям, благодарю коллег за щедрость идей и талант, всех, с кем посчастливилось работать на: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6491288" cy="52562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chemeClr val="hlink"/>
                </a:solidFill>
              </a:rPr>
              <a:t>2007 г.</a:t>
            </a:r>
            <a:r>
              <a:rPr lang="ru-RU" sz="1400" b="1"/>
              <a:t> – семинаре-тренинге «Телесно-ориентированная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      психотерапия зависимостей и психосоматических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      расстройств» у Канифольского И.Б., ИМАТОН, СПб.;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chemeClr val="hlink"/>
                </a:solidFill>
              </a:rPr>
              <a:t>2007 г.</a:t>
            </a:r>
            <a:r>
              <a:rPr lang="ru-RU" sz="1400" b="1"/>
              <a:t> - курсах повышения квалификации по авторской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программе «Проективная диагностика глубинных побуждений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     человека» у Джоса В.В., ИМАТОН, СПБ.;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chemeClr val="hlink"/>
                </a:solidFill>
              </a:rPr>
              <a:t>2009 г.</a:t>
            </a:r>
            <a:r>
              <a:rPr lang="ru-RU" sz="1400" b="1"/>
              <a:t> – курсах повышения квалификации по авторской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     программе «Работа психолога кризисного центра»,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     у Алексеевой Ирины Алексеевны, ИМАТОН, СПб;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chemeClr val="hlink"/>
                </a:solidFill>
              </a:rPr>
              <a:t>9-10.12.2010 г.</a:t>
            </a:r>
            <a:r>
              <a:rPr lang="ru-RU" sz="1400" b="1"/>
              <a:t> – Международной конференции «Вопросы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     организации работы Детских Телефонов Доверия по единым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     Общероссийским номером;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chemeClr val="hlink"/>
                </a:solidFill>
              </a:rPr>
              <a:t>11-13.12.2011 г</a:t>
            </a:r>
            <a:r>
              <a:rPr lang="ru-RU" sz="1400" b="1"/>
              <a:t>. – ХХ конференции Российской Ассоциации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     Телефонной Экстренной психологической помощи (тема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     выступления Профилактика депрессивных состояний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     и самоубийств (по материалам работы с родственникам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    членов  экипажа затонувшего корабля)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>
                <a:solidFill>
                  <a:schemeClr val="hlink"/>
                </a:solidFill>
              </a:rPr>
              <a:t>29.11.2012 г</a:t>
            </a:r>
            <a:r>
              <a:rPr lang="ru-RU" sz="1400" b="1"/>
              <a:t>. – конференции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    «Общероссийский телефон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     доверия обеспечение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     доступности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/>
              <a:t>     и качества работы».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400" b="1"/>
          </a:p>
        </p:txBody>
      </p:sp>
      <p:pic>
        <p:nvPicPr>
          <p:cNvPr id="105476" name="Picture 4" descr="Изображение 0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2997200"/>
            <a:ext cx="1692275" cy="1098550"/>
          </a:xfrm>
          <a:prstGeom prst="rect">
            <a:avLst/>
          </a:prstGeom>
          <a:noFill/>
        </p:spPr>
      </p:pic>
      <p:pic>
        <p:nvPicPr>
          <p:cNvPr id="105477" name="Picture 5" descr="Изображение 0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488" y="4127500"/>
            <a:ext cx="1944687" cy="1266825"/>
          </a:xfrm>
          <a:prstGeom prst="rect">
            <a:avLst/>
          </a:prstGeom>
          <a:noFill/>
        </p:spPr>
      </p:pic>
      <p:pic>
        <p:nvPicPr>
          <p:cNvPr id="105478" name="Picture 6" descr="IMG_248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08850" y="5481638"/>
            <a:ext cx="1835150" cy="1376362"/>
          </a:xfrm>
          <a:prstGeom prst="rect">
            <a:avLst/>
          </a:prstGeom>
          <a:noFill/>
        </p:spPr>
      </p:pic>
      <p:pic>
        <p:nvPicPr>
          <p:cNvPr id="105479" name="Picture 7" descr="IMG_251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163" y="5500688"/>
            <a:ext cx="1811337" cy="1357312"/>
          </a:xfrm>
          <a:prstGeom prst="rect">
            <a:avLst/>
          </a:prstGeom>
          <a:noFill/>
        </p:spPr>
      </p:pic>
      <p:pic>
        <p:nvPicPr>
          <p:cNvPr id="105480" name="Picture 8" descr="Изображение 01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70788" y="0"/>
            <a:ext cx="1284287" cy="1773238"/>
          </a:xfrm>
          <a:prstGeom prst="rect">
            <a:avLst/>
          </a:prstGeom>
          <a:noFill/>
        </p:spPr>
      </p:pic>
      <p:pic>
        <p:nvPicPr>
          <p:cNvPr id="105481" name="Picture 9" descr="Изображение 01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64388" y="1820863"/>
            <a:ext cx="1714500" cy="1136650"/>
          </a:xfrm>
          <a:prstGeom prst="rect">
            <a:avLst/>
          </a:prstGeom>
          <a:noFill/>
        </p:spPr>
      </p:pic>
      <p:pic>
        <p:nvPicPr>
          <p:cNvPr id="105482" name="Picture 10" descr="IMG_162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19475" y="5445125"/>
            <a:ext cx="1882775" cy="141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6778625" cy="833438"/>
          </a:xfrm>
        </p:spPr>
        <p:txBody>
          <a:bodyPr/>
          <a:lstStyle/>
          <a:p>
            <a:pPr algn="ctr"/>
            <a:r>
              <a:rPr lang="ru-RU" sz="2800">
                <a:solidFill>
                  <a:schemeClr val="hlink"/>
                </a:solidFill>
              </a:rPr>
              <a:t>Есть опыт участия и побед в конкурсах</a:t>
            </a:r>
            <a:r>
              <a:rPr lang="ru-RU" sz="2800"/>
              <a:t> </a:t>
            </a:r>
            <a:r>
              <a:rPr lang="ru-RU" sz="2800">
                <a:solidFill>
                  <a:srgbClr val="FF0000"/>
                </a:solidFill>
              </a:rPr>
              <a:t>«Лучший по профессии»: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4678362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>
                <a:solidFill>
                  <a:schemeClr val="hlink"/>
                </a:solidFill>
              </a:rPr>
              <a:t>2009 г.</a:t>
            </a:r>
            <a:r>
              <a:rPr lang="ru-RU" sz="2000"/>
              <a:t> – Грамота </a:t>
            </a:r>
            <a:r>
              <a:rPr lang="ru-RU" sz="2000" b="1">
                <a:solidFill>
                  <a:schemeClr val="hlink"/>
                </a:solidFill>
              </a:rPr>
              <a:t>КГУ СО</a:t>
            </a:r>
            <a:r>
              <a:rPr lang="ru-RU" sz="2000"/>
              <a:t> «Камчатский центр социальной помощи семье и детям» за участие и победу в конкурсе «Лучший психолог»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hlink"/>
                </a:solidFill>
              </a:rPr>
              <a:t>2010 </a:t>
            </a:r>
            <a:r>
              <a:rPr lang="ru-RU" sz="2000"/>
              <a:t>г.- Почетная грамота </a:t>
            </a:r>
            <a:r>
              <a:rPr lang="ru-RU" sz="2000" b="1">
                <a:solidFill>
                  <a:schemeClr val="hlink"/>
                </a:solidFill>
              </a:rPr>
              <a:t>Министерства социального и труда Камчатского края за 1 место</a:t>
            </a:r>
            <a:r>
              <a:rPr lang="ru-RU" sz="2000"/>
              <a:t> в ежегодном конкурсе «Лучший психолог».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hlink"/>
                </a:solidFill>
              </a:rPr>
              <a:t>2010 г</a:t>
            </a:r>
            <a:r>
              <a:rPr lang="ru-RU" sz="2000"/>
              <a:t>. – Почетная грамота </a:t>
            </a:r>
            <a:r>
              <a:rPr lang="ru-RU" sz="2000" b="1">
                <a:solidFill>
                  <a:schemeClr val="hlink"/>
                </a:solidFill>
              </a:rPr>
              <a:t>Министерства социального развития и труда Камчатского края</a:t>
            </a:r>
            <a:r>
              <a:rPr lang="ru-RU" sz="2000"/>
              <a:t> за достигнутые успехи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hlink"/>
                </a:solidFill>
              </a:rPr>
              <a:t>2010 г</a:t>
            </a:r>
            <a:r>
              <a:rPr lang="ru-RU" sz="2000"/>
              <a:t>. - Почетная грамота </a:t>
            </a:r>
            <a:r>
              <a:rPr lang="ru-RU" sz="2000" b="1">
                <a:solidFill>
                  <a:schemeClr val="hlink"/>
                </a:solidFill>
              </a:rPr>
              <a:t>Министерства социального развития и труда Камчатского края</a:t>
            </a:r>
            <a:r>
              <a:rPr lang="ru-RU" sz="2000"/>
              <a:t> за самоотверженный труд, высокое гражданское сознание, профессионализм и творческий подход,</a:t>
            </a:r>
          </a:p>
          <a:p>
            <a:pPr>
              <a:buFontTx/>
              <a:buNone/>
            </a:pPr>
            <a:r>
              <a:rPr lang="ru-RU" sz="2000"/>
              <a:t> проявляемые в работе с людьми, попавших в трудную жизненную ситуацию.</a:t>
            </a:r>
          </a:p>
        </p:txBody>
      </p:sp>
      <p:pic>
        <p:nvPicPr>
          <p:cNvPr id="99332" name="Picture 4" descr="Изображение 00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513" y="5013325"/>
            <a:ext cx="1314450" cy="1844675"/>
          </a:xfrm>
          <a:prstGeom prst="rect">
            <a:avLst/>
          </a:prstGeom>
          <a:noFill/>
        </p:spPr>
      </p:pic>
      <p:pic>
        <p:nvPicPr>
          <p:cNvPr id="99333" name="Picture 5" descr="За 1 место в конкурсе Министерства Лучший психолог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80288" y="5013325"/>
            <a:ext cx="1330325" cy="1844675"/>
          </a:xfrm>
          <a:prstGeom prst="rect">
            <a:avLst/>
          </a:prstGeom>
          <a:noFill/>
        </p:spPr>
      </p:pic>
      <p:pic>
        <p:nvPicPr>
          <p:cNvPr id="99334" name="Picture 6" descr="Почетная грамота Министерства 20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4525" y="5013325"/>
            <a:ext cx="1270000" cy="1844675"/>
          </a:xfrm>
          <a:prstGeom prst="rect">
            <a:avLst/>
          </a:prstGeom>
          <a:noFill/>
        </p:spPr>
      </p:pic>
      <p:pic>
        <p:nvPicPr>
          <p:cNvPr id="99336" name="Picture 8" descr="Грамота 20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4300" y="5013325"/>
            <a:ext cx="1319213" cy="184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14987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>
                <a:solidFill>
                  <a:schemeClr val="hlink"/>
                </a:solidFill>
              </a:rPr>
              <a:t>2011 г</a:t>
            </a:r>
            <a:r>
              <a:rPr lang="ru-RU" sz="2000"/>
              <a:t>. – Почетная грамота </a:t>
            </a:r>
            <a:r>
              <a:rPr lang="ru-RU" sz="2000" b="1">
                <a:solidFill>
                  <a:schemeClr val="hlink"/>
                </a:solidFill>
              </a:rPr>
              <a:t>Правительства Камчатского края</a:t>
            </a:r>
            <a:r>
              <a:rPr lang="ru-RU" sz="2000"/>
              <a:t> за добросовестный труд в системе социальной защиты Камчатского  края, высокий профессионализм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hlink"/>
                </a:solidFill>
              </a:rPr>
              <a:t>2012 г</a:t>
            </a:r>
            <a:r>
              <a:rPr lang="ru-RU" sz="2000"/>
              <a:t> – Почетная грамота </a:t>
            </a:r>
            <a:r>
              <a:rPr lang="ru-RU" sz="2000" b="1">
                <a:solidFill>
                  <a:schemeClr val="hlink"/>
                </a:solidFill>
              </a:rPr>
              <a:t>КГАУ СЗ</a:t>
            </a:r>
            <a:r>
              <a:rPr lang="ru-RU" sz="2000"/>
              <a:t> «Камчатский центр</a:t>
            </a:r>
          </a:p>
          <a:p>
            <a:pPr>
              <a:buFontTx/>
              <a:buNone/>
            </a:pPr>
            <a:r>
              <a:rPr lang="ru-RU" sz="2000"/>
              <a:t>     социальной помощи семье и детям» за участие </a:t>
            </a:r>
          </a:p>
          <a:p>
            <a:pPr>
              <a:buFontTx/>
              <a:buNone/>
            </a:pPr>
            <a:r>
              <a:rPr lang="ru-RU" sz="2000"/>
              <a:t>     в выставке творческих работ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hlink"/>
                </a:solidFill>
              </a:rPr>
              <a:t>2012 г</a:t>
            </a:r>
            <a:r>
              <a:rPr lang="ru-RU" sz="2000"/>
              <a:t>.- Почетная грамота </a:t>
            </a:r>
            <a:r>
              <a:rPr lang="ru-RU" sz="2000" b="1">
                <a:solidFill>
                  <a:schemeClr val="hlink"/>
                </a:solidFill>
              </a:rPr>
              <a:t>Министерства социального 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hlink"/>
                </a:solidFill>
              </a:rPr>
              <a:t>     развития и труда Камчатского края</a:t>
            </a:r>
            <a:r>
              <a:rPr lang="ru-RU" sz="2000"/>
              <a:t> за многолетний и добросовестный труд</a:t>
            </a:r>
          </a:p>
          <a:p>
            <a:pPr>
              <a:buFontTx/>
              <a:buNone/>
            </a:pPr>
            <a:r>
              <a:rPr lang="ru-RU" sz="2000" b="1">
                <a:solidFill>
                  <a:schemeClr val="hlink"/>
                </a:solidFill>
              </a:rPr>
              <a:t>2012 г</a:t>
            </a:r>
            <a:r>
              <a:rPr lang="ru-RU" sz="2000"/>
              <a:t>. – Благодарственные письма  за участие в конкурсе «Семейные посиделки»,  за участие в диспуте для молодежи «Семейные традиции: прошлое, настоящее, будущее».  </a:t>
            </a:r>
          </a:p>
        </p:txBody>
      </p:sp>
      <p:pic>
        <p:nvPicPr>
          <p:cNvPr id="100356" name="Picture 4" descr="Грамота губернато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508500"/>
            <a:ext cx="1450975" cy="2089150"/>
          </a:xfrm>
          <a:prstGeom prst="rect">
            <a:avLst/>
          </a:prstGeom>
          <a:noFill/>
        </p:spPr>
      </p:pic>
      <p:pic>
        <p:nvPicPr>
          <p:cNvPr id="100357" name="Picture 6" descr="Изображение 00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250" y="4508500"/>
            <a:ext cx="13541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7" descr="C:\Documents and Settings\Ольга Ивановна\Рабочий стол\Изображение 0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2138" y="4725988"/>
            <a:ext cx="26638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4" descr="Копия Изображение 00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0425" y="4508500"/>
            <a:ext cx="14954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3" descr="Копия Изображение 00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15238" y="4437063"/>
            <a:ext cx="15287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5" descr="Копия Изображение 00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605713" y="1196975"/>
            <a:ext cx="153828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WordArt 4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842486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Нет ничего приятнее и ничего дороже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признания собственной востребованности.</a:t>
            </a: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2339975" y="1844675"/>
            <a:ext cx="44577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Я благодарю ВСЕХ,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кому моя работа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пришлась по душе,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кто поверил в себя и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и взял на себя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ОТВЕТСТВЕННОСТЬ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за собственное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благополучие.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/>
          <a:srcRect t="-3708"/>
          <a:stretch>
            <a:fillRect/>
          </a:stretch>
        </p:blipFill>
        <p:spPr>
          <a:xfrm>
            <a:off x="250825" y="260350"/>
            <a:ext cx="3600450" cy="3529013"/>
          </a:xfrm>
          <a:noFill/>
          <a:ln/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3132138" y="2276475"/>
            <a:ext cx="5545137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ВСЕГДА 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 вашим услугам</a:t>
            </a:r>
          </a:p>
        </p:txBody>
      </p:sp>
      <p:sp>
        <p:nvSpPr>
          <p:cNvPr id="84999" name="WordArt 7"/>
          <p:cNvSpPr>
            <a:spLocks noChangeArrowheads="1" noChangeShapeType="1" noTextEdit="1"/>
          </p:cNvSpPr>
          <p:nvPr/>
        </p:nvSpPr>
        <p:spPr bwMode="auto">
          <a:xfrm>
            <a:off x="1187450" y="5373688"/>
            <a:ext cx="7734300" cy="998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Смыкова Ольга Ивановна</a:t>
            </a:r>
          </a:p>
        </p:txBody>
      </p:sp>
      <p:pic>
        <p:nvPicPr>
          <p:cNvPr id="85000" name="Picture 8" descr="IMG_058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404813"/>
            <a:ext cx="3960813" cy="3384550"/>
          </a:xfrm>
          <a:prstGeom prst="rect">
            <a:avLst/>
          </a:prstGeom>
          <a:noFill/>
        </p:spPr>
      </p:pic>
      <p:pic>
        <p:nvPicPr>
          <p:cNvPr id="85001" name="Picture 9" descr="Изображение 00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5002" name="Picture 10" descr="IMG_058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58888" y="1844675"/>
            <a:ext cx="1800225" cy="147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IMG_058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275" y="5373688"/>
            <a:ext cx="1441450" cy="1298575"/>
          </a:xfrm>
          <a:prstGeom prst="rect">
            <a:avLst/>
          </a:prstGeom>
          <a:noFill/>
        </p:spPr>
      </p:pic>
      <p:sp>
        <p:nvSpPr>
          <p:cNvPr id="86019" name="WordArt 3"/>
          <p:cNvSpPr>
            <a:spLocks noChangeArrowheads="1" noChangeShapeType="1" noTextEdit="1"/>
          </p:cNvSpPr>
          <p:nvPr/>
        </p:nvSpPr>
        <p:spPr bwMode="auto">
          <a:xfrm>
            <a:off x="2205038" y="2897188"/>
            <a:ext cx="47339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  <p:pic>
        <p:nvPicPr>
          <p:cNvPr id="86020" name="Picture 4" descr="IMG_056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88913"/>
            <a:ext cx="1558925" cy="1168400"/>
          </a:xfrm>
          <a:prstGeom prst="rect">
            <a:avLst/>
          </a:prstGeom>
          <a:noFill/>
        </p:spPr>
      </p:pic>
      <p:pic>
        <p:nvPicPr>
          <p:cNvPr id="86021" name="Picture 5" descr="IMG_048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08850" y="188913"/>
            <a:ext cx="1522413" cy="1143000"/>
          </a:xfrm>
          <a:prstGeom prst="rect">
            <a:avLst/>
          </a:prstGeom>
          <a:noFill/>
        </p:spPr>
      </p:pic>
      <p:pic>
        <p:nvPicPr>
          <p:cNvPr id="86022" name="Picture 6" descr="IMG_047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79838" y="188913"/>
            <a:ext cx="1655762" cy="1243012"/>
          </a:xfrm>
          <a:prstGeom prst="rect">
            <a:avLst/>
          </a:prstGeom>
          <a:noFill/>
        </p:spPr>
      </p:pic>
      <p:pic>
        <p:nvPicPr>
          <p:cNvPr id="86023" name="Picture 7" descr="IMG_047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51500" y="188913"/>
            <a:ext cx="1512888" cy="1135062"/>
          </a:xfrm>
          <a:prstGeom prst="rect">
            <a:avLst/>
          </a:prstGeom>
          <a:noFill/>
        </p:spPr>
      </p:pic>
      <p:pic>
        <p:nvPicPr>
          <p:cNvPr id="86024" name="Picture 8" descr="IMG_047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908175" y="188913"/>
            <a:ext cx="1511300" cy="1133475"/>
          </a:xfrm>
          <a:prstGeom prst="rect">
            <a:avLst/>
          </a:prstGeom>
          <a:noFill/>
        </p:spPr>
      </p:pic>
      <p:pic>
        <p:nvPicPr>
          <p:cNvPr id="86025" name="Picture 9" descr="IMG_048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388" y="5391150"/>
            <a:ext cx="1738312" cy="1304925"/>
          </a:xfrm>
          <a:prstGeom prst="rect">
            <a:avLst/>
          </a:prstGeom>
          <a:noFill/>
        </p:spPr>
      </p:pic>
      <p:pic>
        <p:nvPicPr>
          <p:cNvPr id="86026" name="Picture 10" descr="IMG_0486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79388" y="3933825"/>
            <a:ext cx="1728787" cy="1298575"/>
          </a:xfrm>
          <a:prstGeom prst="rect">
            <a:avLst/>
          </a:prstGeom>
          <a:noFill/>
        </p:spPr>
      </p:pic>
      <p:pic>
        <p:nvPicPr>
          <p:cNvPr id="86027" name="Picture 11" descr="IMG_054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164388" y="5391150"/>
            <a:ext cx="1738312" cy="1303338"/>
          </a:xfrm>
          <a:prstGeom prst="rect">
            <a:avLst/>
          </a:prstGeom>
          <a:noFill/>
        </p:spPr>
      </p:pic>
      <p:pic>
        <p:nvPicPr>
          <p:cNvPr id="86028" name="Picture 12" descr="IMG_0548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164388" y="3887788"/>
            <a:ext cx="1728787" cy="1296987"/>
          </a:xfrm>
          <a:prstGeom prst="rect">
            <a:avLst/>
          </a:prstGeom>
          <a:noFill/>
        </p:spPr>
      </p:pic>
      <p:pic>
        <p:nvPicPr>
          <p:cNvPr id="86029" name="Picture 13" descr="IMG_0550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164388" y="2420938"/>
            <a:ext cx="1728787" cy="1295400"/>
          </a:xfrm>
          <a:prstGeom prst="rect">
            <a:avLst/>
          </a:prstGeom>
          <a:noFill/>
        </p:spPr>
      </p:pic>
      <p:pic>
        <p:nvPicPr>
          <p:cNvPr id="86030" name="Picture 14" descr="IMG_0566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779838" y="1520825"/>
            <a:ext cx="1655762" cy="1241425"/>
          </a:xfrm>
          <a:prstGeom prst="rect">
            <a:avLst/>
          </a:prstGeom>
          <a:noFill/>
        </p:spPr>
      </p:pic>
      <p:pic>
        <p:nvPicPr>
          <p:cNvPr id="86031" name="Picture 15" descr="IMG_0578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651500" y="1484313"/>
            <a:ext cx="1512888" cy="1135062"/>
          </a:xfrm>
          <a:prstGeom prst="rect">
            <a:avLst/>
          </a:prstGeom>
          <a:noFill/>
        </p:spPr>
      </p:pic>
      <p:pic>
        <p:nvPicPr>
          <p:cNvPr id="86032" name="Picture 16" descr="IMG_057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908175" y="1484313"/>
            <a:ext cx="1524000" cy="1143000"/>
          </a:xfrm>
          <a:prstGeom prst="rect">
            <a:avLst/>
          </a:prstGeom>
          <a:noFill/>
        </p:spPr>
      </p:pic>
      <p:pic>
        <p:nvPicPr>
          <p:cNvPr id="86033" name="Picture 17" descr="IMG_0490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79388" y="2492375"/>
            <a:ext cx="1728787" cy="1298575"/>
          </a:xfrm>
          <a:prstGeom prst="rect">
            <a:avLst/>
          </a:prstGeom>
          <a:noFill/>
        </p:spPr>
      </p:pic>
      <p:pic>
        <p:nvPicPr>
          <p:cNvPr id="86034" name="Picture 18" descr="IMG_0565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364163" y="4437063"/>
            <a:ext cx="1701800" cy="2268537"/>
          </a:xfrm>
          <a:prstGeom prst="rect">
            <a:avLst/>
          </a:prstGeom>
          <a:noFill/>
        </p:spPr>
      </p:pic>
      <p:pic>
        <p:nvPicPr>
          <p:cNvPr id="86035" name="Picture 19" descr="IMG_0800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2051050" y="4365625"/>
            <a:ext cx="1736725" cy="2316163"/>
          </a:xfrm>
          <a:prstGeom prst="rect">
            <a:avLst/>
          </a:prstGeom>
          <a:noFill/>
        </p:spPr>
      </p:pic>
      <p:pic>
        <p:nvPicPr>
          <p:cNvPr id="86036" name="Picture 20" descr="IMG_0618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323850" y="1412875"/>
            <a:ext cx="1308100" cy="981075"/>
          </a:xfrm>
          <a:prstGeom prst="rect">
            <a:avLst/>
          </a:prstGeom>
          <a:noFill/>
        </p:spPr>
      </p:pic>
      <p:pic>
        <p:nvPicPr>
          <p:cNvPr id="86037" name="Picture 21" descr="IMG_0621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7451725" y="1412875"/>
            <a:ext cx="1306513" cy="97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Ольга Ивановна"/>
          <p:cNvPicPr>
            <a:picLocks noChangeAspect="1" noChangeArrowheads="1"/>
          </p:cNvPicPr>
          <p:nvPr>
            <p:ph type="title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825" y="260350"/>
            <a:ext cx="2089150" cy="1800225"/>
          </a:xfrm>
          <a:noFill/>
          <a:ln/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411413" y="333375"/>
            <a:ext cx="6732587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Позвольте представиться:</a:t>
            </a:r>
          </a:p>
          <a:p>
            <a:endParaRPr lang="ru-RU" b="1">
              <a:solidFill>
                <a:schemeClr val="accent2"/>
              </a:solidFill>
            </a:endParaRPr>
          </a:p>
          <a:p>
            <a:endParaRPr lang="ru-RU" b="1">
              <a:solidFill>
                <a:schemeClr val="accent2"/>
              </a:solidFill>
            </a:endParaRPr>
          </a:p>
          <a:p>
            <a:endParaRPr lang="ru-RU" b="1">
              <a:solidFill>
                <a:schemeClr val="accent2"/>
              </a:solidFill>
            </a:endParaRPr>
          </a:p>
          <a:p>
            <a:endParaRPr lang="ru-RU" b="1">
              <a:solidFill>
                <a:schemeClr val="accent2"/>
              </a:solidFill>
            </a:endParaRPr>
          </a:p>
          <a:p>
            <a:endParaRPr lang="ru-RU" b="1">
              <a:solidFill>
                <a:schemeClr val="accent2"/>
              </a:solidFill>
            </a:endParaRPr>
          </a:p>
          <a:p>
            <a:endParaRPr lang="ru-RU" b="1">
              <a:solidFill>
                <a:schemeClr val="accent2"/>
              </a:solidFill>
            </a:endParaRPr>
          </a:p>
          <a:p>
            <a:r>
              <a:rPr lang="ru-RU" b="1">
                <a:solidFill>
                  <a:schemeClr val="tx2"/>
                </a:solidFill>
              </a:rPr>
              <a:t>1953 год рождения</a:t>
            </a:r>
          </a:p>
          <a:p>
            <a:r>
              <a:rPr lang="ru-RU" b="1">
                <a:solidFill>
                  <a:schemeClr val="accent2"/>
                </a:solidFill>
              </a:rPr>
              <a:t>Образование</a:t>
            </a:r>
            <a:r>
              <a:rPr lang="ru-RU" b="1">
                <a:solidFill>
                  <a:schemeClr val="tx2"/>
                </a:solidFill>
              </a:rPr>
              <a:t>: высшее Чечено-Ингушский </a:t>
            </a:r>
          </a:p>
          <a:p>
            <a:r>
              <a:rPr lang="ru-RU" b="1">
                <a:solidFill>
                  <a:schemeClr val="tx2"/>
                </a:solidFill>
              </a:rPr>
              <a:t>                    государственный университет</a:t>
            </a:r>
          </a:p>
          <a:p>
            <a:r>
              <a:rPr lang="ru-RU" b="1">
                <a:solidFill>
                  <a:schemeClr val="accent2"/>
                </a:solidFill>
              </a:rPr>
              <a:t>Место работы: </a:t>
            </a:r>
            <a:r>
              <a:rPr lang="ru-RU" b="1"/>
              <a:t>Краевое Государственное Автономное Учреждение  Социальной Защиты «Камчатский центр социальной помощи семье и детям»</a:t>
            </a:r>
            <a:endParaRPr lang="ru-RU" b="1">
              <a:solidFill>
                <a:schemeClr val="accent2"/>
              </a:solidFill>
            </a:endParaRPr>
          </a:p>
          <a:p>
            <a:r>
              <a:rPr lang="ru-RU" b="1">
                <a:solidFill>
                  <a:schemeClr val="accent2"/>
                </a:solidFill>
              </a:rPr>
              <a:t>Должность</a:t>
            </a:r>
            <a:r>
              <a:rPr lang="ru-RU" b="1">
                <a:solidFill>
                  <a:schemeClr val="tx2"/>
                </a:solidFill>
              </a:rPr>
              <a:t>: психолог </a:t>
            </a:r>
          </a:p>
          <a:p>
            <a:r>
              <a:rPr lang="ru-RU" b="1">
                <a:solidFill>
                  <a:schemeClr val="tx2"/>
                </a:solidFill>
              </a:rPr>
              <a:t>                   отделения помощи женщинам</a:t>
            </a:r>
          </a:p>
          <a:p>
            <a:endParaRPr lang="ru-RU" b="1">
              <a:solidFill>
                <a:schemeClr val="tx2"/>
              </a:solidFill>
            </a:endParaRPr>
          </a:p>
          <a:p>
            <a:r>
              <a:rPr lang="ru-RU" b="1">
                <a:solidFill>
                  <a:schemeClr val="accent2"/>
                </a:solidFill>
              </a:rPr>
              <a:t>Направления работы: </a:t>
            </a:r>
          </a:p>
          <a:p>
            <a:pPr>
              <a:buFontTx/>
              <a:buChar char="•"/>
            </a:pPr>
            <a:r>
              <a:rPr lang="ru-RU" b="1">
                <a:solidFill>
                  <a:schemeClr val="tx2"/>
                </a:solidFill>
              </a:rPr>
              <a:t>психологическое консультирование,</a:t>
            </a:r>
          </a:p>
          <a:p>
            <a:pPr>
              <a:buFontTx/>
              <a:buChar char="•"/>
            </a:pPr>
            <a:r>
              <a:rPr lang="ru-RU" b="1">
                <a:solidFill>
                  <a:schemeClr val="tx2"/>
                </a:solidFill>
              </a:rPr>
              <a:t>психологическая коррекция,</a:t>
            </a:r>
          </a:p>
          <a:p>
            <a:pPr>
              <a:buFontTx/>
              <a:buChar char="•"/>
            </a:pPr>
            <a:r>
              <a:rPr lang="ru-RU" b="1">
                <a:solidFill>
                  <a:schemeClr val="tx2"/>
                </a:solidFill>
              </a:rPr>
              <a:t>психологическое просвещение,</a:t>
            </a:r>
          </a:p>
          <a:p>
            <a:pPr>
              <a:buFontTx/>
              <a:buChar char="•"/>
            </a:pPr>
            <a:r>
              <a:rPr lang="ru-RU" b="1">
                <a:solidFill>
                  <a:schemeClr val="tx2"/>
                </a:solidFill>
              </a:rPr>
              <a:t>научно-исследовательская работ,</a:t>
            </a:r>
          </a:p>
          <a:p>
            <a:pPr>
              <a:buFontTx/>
              <a:buChar char="•"/>
            </a:pPr>
            <a:r>
              <a:rPr lang="ru-RU" b="1">
                <a:solidFill>
                  <a:srgbClr val="FF0000"/>
                </a:solidFill>
              </a:rPr>
              <a:t>работа по индивидуальным программам</a:t>
            </a:r>
          </a:p>
        </p:txBody>
      </p:sp>
      <p:sp>
        <p:nvSpPr>
          <p:cNvPr id="91142" name="WordArt 6"/>
          <p:cNvSpPr>
            <a:spLocks noChangeArrowheads="1" noChangeShapeType="1" noTextEdit="1"/>
          </p:cNvSpPr>
          <p:nvPr/>
        </p:nvSpPr>
        <p:spPr bwMode="auto">
          <a:xfrm>
            <a:off x="2484438" y="908050"/>
            <a:ext cx="640873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Смыкова Ольга Ивановна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3322638" cy="473075"/>
          </a:xfrm>
        </p:spPr>
        <p:txBody>
          <a:bodyPr/>
          <a:lstStyle/>
          <a:p>
            <a:r>
              <a:rPr lang="ru-RU" sz="2000" b="1"/>
              <a:t>Несколько слов о себе:</a:t>
            </a:r>
          </a:p>
        </p:txBody>
      </p:sp>
      <p:pic>
        <p:nvPicPr>
          <p:cNvPr id="90117" name="Picture 5" descr="Изображение 01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75138" y="0"/>
            <a:ext cx="4868862" cy="6858000"/>
          </a:xfrm>
          <a:prstGeom prst="rect">
            <a:avLst/>
          </a:prstGeom>
          <a:noFill/>
        </p:spPr>
      </p:pic>
      <p:pic>
        <p:nvPicPr>
          <p:cNvPr id="90118" name="Picture 6" descr="17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4284663" cy="3071813"/>
          </a:xfrm>
          <a:noFill/>
          <a:ln/>
        </p:spPr>
      </p:pic>
      <p:pic>
        <p:nvPicPr>
          <p:cNvPr id="90119" name="Picture 7" descr="ф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997200"/>
            <a:ext cx="4248150" cy="3860800"/>
          </a:xfrm>
          <a:prstGeom prst="rect">
            <a:avLst/>
          </a:prstGeom>
          <a:noFill/>
        </p:spPr>
      </p:pic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5076825" y="0"/>
            <a:ext cx="3311525" cy="7794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8080"/>
                </a:solidFill>
              </a:rPr>
              <a:t>Несколько слов о себе:</a:t>
            </a: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462088"/>
          </a:xfrm>
        </p:spPr>
        <p:txBody>
          <a:bodyPr/>
          <a:lstStyle/>
          <a:p>
            <a:pPr algn="ctr"/>
            <a:r>
              <a:rPr lang="ru-RU" sz="2800" b="1">
                <a:latin typeface="Century Gothic" pitchFamily="34" charset="0"/>
              </a:rPr>
              <a:t>В номинации </a:t>
            </a:r>
            <a:r>
              <a:rPr lang="ru-RU" sz="2800" b="1">
                <a:solidFill>
                  <a:schemeClr val="tx1"/>
                </a:solidFill>
                <a:latin typeface="Century Gothic" pitchFamily="34" charset="0"/>
              </a:rPr>
              <a:t>:</a:t>
            </a:r>
            <a:r>
              <a:rPr lang="ru-RU" sz="2800" b="1">
                <a:solidFill>
                  <a:srgbClr val="9933FF"/>
                </a:solidFill>
                <a:latin typeface="Century Gothic" pitchFamily="34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Century Gothic" pitchFamily="34" charset="0"/>
              </a:rPr>
              <a:t>« Проект года </a:t>
            </a:r>
            <a:br>
              <a:rPr lang="ru-RU" sz="2800" b="1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2800" b="1">
                <a:solidFill>
                  <a:srgbClr val="FF0000"/>
                </a:solidFill>
                <a:latin typeface="Century Gothic" pitchFamily="34" charset="0"/>
              </a:rPr>
              <a:t>в психологической практике»</a:t>
            </a:r>
            <a:r>
              <a:rPr lang="ru-RU" sz="2800" b="1">
                <a:solidFill>
                  <a:srgbClr val="FF9933"/>
                </a:solidFill>
                <a:latin typeface="Century Gothic" pitchFamily="34" charset="0"/>
              </a:rPr>
              <a:t> </a:t>
            </a:r>
            <a:r>
              <a:rPr lang="ru-RU" sz="2800" b="1">
                <a:solidFill>
                  <a:schemeClr val="tx1"/>
                </a:solidFill>
                <a:latin typeface="Century Gothic" pitchFamily="34" charset="0"/>
              </a:rPr>
              <a:t>представляю</a:t>
            </a:r>
            <a:r>
              <a:rPr lang="ru-RU" sz="2800" b="1">
                <a:solidFill>
                  <a:srgbClr val="FF9933"/>
                </a:solidFill>
                <a:latin typeface="Century Gothic" pitchFamily="34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Century Gothic" pitchFamily="34" charset="0"/>
              </a:rPr>
              <a:t>три авторские программы</a:t>
            </a:r>
            <a:r>
              <a:rPr lang="ru-RU" sz="2800" b="1">
                <a:solidFill>
                  <a:srgbClr val="FF9933"/>
                </a:solidFill>
                <a:latin typeface="Century Gothic" pitchFamily="34" charset="0"/>
              </a:rPr>
              <a:t>:</a:t>
            </a:r>
            <a:br>
              <a:rPr lang="ru-RU" sz="2800" b="1">
                <a:solidFill>
                  <a:srgbClr val="FF9933"/>
                </a:solidFill>
                <a:latin typeface="Century Gothic" pitchFamily="34" charset="0"/>
              </a:rPr>
            </a:br>
            <a:endParaRPr lang="ru-RU" sz="2800" b="1">
              <a:solidFill>
                <a:srgbClr val="FF9933"/>
              </a:solidFill>
              <a:latin typeface="Century Gothic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8964612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0066FF"/>
                </a:solidFill>
              </a:rPr>
              <a:t>Программа «Путь к сознательному родительству </a:t>
            </a:r>
            <a:r>
              <a:rPr lang="ru-RU" sz="2000" b="1"/>
              <a:t>(Программа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    формирования психологической готовности к сознательному родительству в рамках »Долгосрочной краевой целевой программы «Социальная адаптация и сопровождение выпускников учреждений для детей-сирот и детей, оставшихся без попечения родителей, в  Камчатском крае на 2011-2015 г.</a:t>
            </a:r>
            <a:endParaRPr lang="ru-RU" sz="2000" b="1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</a:pPr>
            <a:endParaRPr lang="ru-RU" sz="2000" b="1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0066FF"/>
                </a:solidFill>
              </a:rPr>
              <a:t>Программа «Талантливая мамочка» </a:t>
            </a:r>
            <a:r>
              <a:rPr lang="ru-RU" sz="2000" b="1"/>
              <a:t>(Программа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    психологического сопровождения беременных, в том числе несовершеннолетних)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effectLst/>
              </a:rPr>
              <a:t>Программа</a:t>
            </a:r>
            <a:r>
              <a:rPr lang="ru-RU" sz="2000" b="1">
                <a:solidFill>
                  <a:srgbClr val="FF9900"/>
                </a:solidFill>
                <a:effectLst/>
              </a:rPr>
              <a:t> профилактики синдрома профессионального выгорания </a:t>
            </a:r>
            <a:r>
              <a:rPr lang="ru-RU" sz="2000" b="1">
                <a:effectLst/>
              </a:rPr>
              <a:t>«Психея»</a:t>
            </a:r>
            <a:br>
              <a:rPr lang="ru-RU" sz="2000" b="1">
                <a:effectLst/>
              </a:rPr>
            </a:b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screen">
            <a:lum bright="12000" contrast="30000"/>
          </a:blip>
          <a:srcRect/>
          <a:stretch>
            <a:fillRect/>
          </a:stretch>
        </p:blipFill>
        <p:spPr bwMode="auto">
          <a:xfrm>
            <a:off x="4648200" y="2616200"/>
            <a:ext cx="4038600" cy="269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84213" y="5805488"/>
            <a:ext cx="7991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i="1">
                <a:solidFill>
                  <a:schemeClr val="accent2"/>
                </a:solidFill>
                <a:latin typeface="Arial" charset="0"/>
              </a:rPr>
              <a:t>Спасенье в том, чтоб сделать первый шаг…»</a:t>
            </a:r>
            <a:br>
              <a:rPr lang="ru-RU" sz="2000" b="1" i="1">
                <a:solidFill>
                  <a:schemeClr val="accent2"/>
                </a:solidFill>
                <a:latin typeface="Arial" charset="0"/>
              </a:rPr>
            </a:br>
            <a:r>
              <a:rPr lang="ru-RU" b="1" i="1">
                <a:solidFill>
                  <a:srgbClr val="CC0066"/>
                </a:solidFill>
                <a:latin typeface="Arial" charset="0"/>
              </a:rPr>
              <a:t>(Антуан де Сент Экзюпери)</a:t>
            </a:r>
            <a:br>
              <a:rPr lang="ru-RU" b="1" i="1">
                <a:solidFill>
                  <a:srgbClr val="CC0066"/>
                </a:solidFill>
                <a:latin typeface="Arial" charset="0"/>
              </a:rPr>
            </a:br>
            <a:endParaRPr lang="ru-RU" b="1" i="1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84213" y="4005263"/>
            <a:ext cx="3743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Arial" charset="0"/>
              </a:rPr>
              <a:t>(в древнегреческой мифологии олицетворение человеческой души)</a:t>
            </a:r>
            <a:br>
              <a:rPr lang="ru-RU" b="1">
                <a:solidFill>
                  <a:schemeClr val="tx2"/>
                </a:solidFill>
                <a:latin typeface="Arial" charset="0"/>
              </a:rPr>
            </a:br>
            <a:endParaRPr lang="ru-RU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0421" name="Picture 5" descr="space_006_8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23850" y="-315913"/>
            <a:ext cx="9467850" cy="7173913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23850" y="0"/>
            <a:ext cx="88201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9900"/>
                </a:solidFill>
                <a:latin typeface="Arial" charset="0"/>
              </a:rPr>
              <a:t>ПРОГРАММА</a:t>
            </a:r>
            <a:br>
              <a:rPr lang="ru-RU" sz="3600" b="1">
                <a:solidFill>
                  <a:srgbClr val="FF9900"/>
                </a:solidFill>
                <a:latin typeface="Arial" charset="0"/>
              </a:rPr>
            </a:br>
            <a:r>
              <a:rPr lang="ru-RU" sz="3600" b="1">
                <a:solidFill>
                  <a:srgbClr val="FF9900"/>
                </a:solidFill>
                <a:latin typeface="Arial" charset="0"/>
              </a:rPr>
              <a:t>профилактики синдрома</a:t>
            </a:r>
            <a:br>
              <a:rPr lang="ru-RU" sz="3600" b="1">
                <a:solidFill>
                  <a:srgbClr val="FF9900"/>
                </a:solidFill>
                <a:latin typeface="Arial" charset="0"/>
              </a:rPr>
            </a:br>
            <a:r>
              <a:rPr lang="ru-RU" sz="3600" b="1">
                <a:solidFill>
                  <a:srgbClr val="FF9900"/>
                </a:solidFill>
                <a:latin typeface="Arial" charset="0"/>
              </a:rPr>
              <a:t>профессионального выгорания «Психея»</a:t>
            </a:r>
            <a:br>
              <a:rPr lang="ru-RU" sz="3600" b="1">
                <a:solidFill>
                  <a:srgbClr val="FF9900"/>
                </a:solidFill>
                <a:latin typeface="Arial" charset="0"/>
              </a:rPr>
            </a:br>
            <a:endParaRPr lang="ru-RU" sz="3600" b="1">
              <a:solidFill>
                <a:srgbClr val="FF9900"/>
              </a:solidFill>
              <a:latin typeface="Arial" charset="0"/>
            </a:endParaRP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2" cstate="screen">
            <a:lum bright="12000" contrast="30000"/>
          </a:blip>
          <a:srcRect/>
          <a:stretch>
            <a:fillRect/>
          </a:stretch>
        </p:blipFill>
        <p:spPr bwMode="auto">
          <a:xfrm>
            <a:off x="4864100" y="2832100"/>
            <a:ext cx="4038600" cy="269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152525" y="5670550"/>
            <a:ext cx="7991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  <a:latin typeface="Arial" charset="0"/>
              </a:rPr>
              <a:t>«Спасенье в том, чтоб сделать первый шаг…»</a:t>
            </a:r>
            <a:r>
              <a:rPr lang="ru-RU" sz="2400" b="1" i="1">
                <a:solidFill>
                  <a:srgbClr val="FF9900"/>
                </a:solidFill>
                <a:latin typeface="Arial" charset="0"/>
              </a:rPr>
              <a:t/>
            </a:r>
            <a:br>
              <a:rPr lang="ru-RU" sz="2400" b="1" i="1">
                <a:solidFill>
                  <a:srgbClr val="FF9900"/>
                </a:solidFill>
                <a:latin typeface="Arial" charset="0"/>
              </a:rPr>
            </a:br>
            <a:r>
              <a:rPr lang="ru-RU" sz="2400" b="1" i="1">
                <a:solidFill>
                  <a:srgbClr val="FF0000"/>
                </a:solidFill>
                <a:latin typeface="Arial" charset="0"/>
              </a:rPr>
              <a:t>(Антуан де Сент Экзюпери)</a:t>
            </a:r>
            <a:r>
              <a:rPr lang="ru-RU" sz="2400" b="1" i="1">
                <a:latin typeface="Arial" charset="0"/>
              </a:rPr>
              <a:t/>
            </a:r>
            <a:br>
              <a:rPr lang="ru-RU" sz="2400" b="1" i="1">
                <a:latin typeface="Arial" charset="0"/>
              </a:rPr>
            </a:br>
            <a:endParaRPr lang="ru-RU" sz="2400" b="1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5693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Мир и согласие Вашему дому!</a:t>
            </a:r>
          </a:p>
        </p:txBody>
      </p:sp>
      <p:pic>
        <p:nvPicPr>
          <p:cNvPr id="88071" name="Picture 7" descr="BD04912_"/>
          <p:cNvPicPr preferRelativeResize="0">
            <a:picLocks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227763" y="2205038"/>
            <a:ext cx="2628900" cy="3744912"/>
          </a:xfrm>
          <a:noFill/>
          <a:ln w="0" algn="in">
            <a:solidFill>
              <a:srgbClr val="800080"/>
            </a:solidFill>
          </a:ln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250825" y="1700213"/>
            <a:ext cx="6192838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Проблемы возникают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в жизни каждого человека.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Боль, страх одиночества, нередко, отчаяние</a:t>
            </a:r>
            <a:r>
              <a:rPr lang="ru-RU" b="1"/>
              <a:t> 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и всегда </a:t>
            </a:r>
            <a:r>
              <a:rPr lang="ru-RU" b="1">
                <a:solidFill>
                  <a:srgbClr val="FF0000"/>
                </a:solidFill>
              </a:rPr>
              <a:t>ЕСТЬ</a:t>
            </a:r>
            <a:r>
              <a:rPr lang="ru-RU" b="1"/>
              <a:t> для них основание, 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но </a:t>
            </a:r>
            <a:r>
              <a:rPr lang="ru-RU" b="1">
                <a:solidFill>
                  <a:srgbClr val="FF0000"/>
                </a:solidFill>
              </a:rPr>
              <a:t>НЕ ВСЕГДА</a:t>
            </a:r>
            <a:r>
              <a:rPr lang="ru-RU" b="1"/>
              <a:t> рядом оказывается тот, 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с кем можно поделиться своим состоянием, 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с кем можно обсудить варианты решения проблемы.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Мы готовы вместе с Вами 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пережить этот сложный период.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0"/>
            <a:ext cx="3754437" cy="1384300"/>
          </a:xfrm>
        </p:spPr>
        <p:txBody>
          <a:bodyPr/>
          <a:lstStyle/>
          <a:p>
            <a:r>
              <a:rPr lang="ru-RU" sz="3600" b="1" u="sng">
                <a:solidFill>
                  <a:srgbClr val="FF9900"/>
                </a:solidFill>
              </a:rPr>
              <a:t>Структура программы: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1341438"/>
            <a:ext cx="3889375" cy="53276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000" b="1"/>
              <a:t>  Обучение основам психологических знаний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00" b="1"/>
              <a:t>     </a:t>
            </a:r>
            <a:r>
              <a:rPr lang="ru-RU" sz="1400" b="1"/>
              <a:t>по предупреждению и преодолению синдрома профессионального выгорания осуществляется в ходе тематических встреч, проходящих в форме мини-лекций, семинаров, тренингов, деловых игр, релаксационных занятий.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/>
              <a:t>  </a:t>
            </a:r>
            <a:r>
              <a:rPr lang="ru-RU" sz="1400" b="1">
                <a:solidFill>
                  <a:srgbClr val="FF9933"/>
                </a:solidFill>
              </a:rPr>
              <a:t>Основные темы встреч: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>
              <a:solidFill>
                <a:srgbClr val="FF9933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CC0066"/>
                </a:solidFill>
              </a:rPr>
              <a:t>«Я самая обаятельная и привлекательная»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8000"/>
                </a:solidFill>
              </a:rPr>
              <a:t>«Великолепная семерка».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hlink"/>
                </a:solidFill>
              </a:rPr>
              <a:t>«Рожденная для счастья».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FF9900"/>
                </a:solidFill>
              </a:rPr>
              <a:t>«Кто он – гений общения?».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FF0000"/>
                </a:solidFill>
              </a:rPr>
              <a:t>«Его Величество – Профессионал». 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accent2"/>
                </a:solidFill>
              </a:rPr>
              <a:t>«Мой ласковый и нежный…» </a:t>
            </a:r>
            <a:br>
              <a:rPr lang="ru-RU" sz="1600" b="1">
                <a:solidFill>
                  <a:schemeClr val="accent2"/>
                </a:solidFill>
              </a:rPr>
            </a:br>
            <a:r>
              <a:rPr lang="ru-RU" sz="1600" b="1">
                <a:solidFill>
                  <a:srgbClr val="008000"/>
                </a:solidFill>
              </a:rPr>
              <a:t>(Тренинг «Внутренний ребенок»).</a:t>
            </a:r>
            <a:r>
              <a:rPr lang="ru-RU" sz="1600" b="1"/>
              <a:t> 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FF0000"/>
                </a:solidFill>
              </a:rPr>
              <a:t>«Когда ланиты алым пламенем горят…»</a:t>
            </a:r>
            <a:r>
              <a:rPr lang="ru-RU" sz="1600" b="1">
                <a:solidFill>
                  <a:srgbClr val="D60093"/>
                </a:solidFill>
              </a:rPr>
              <a:t> </a:t>
            </a:r>
            <a:r>
              <a:rPr lang="ru-RU" sz="1600" b="1">
                <a:solidFill>
                  <a:srgbClr val="008000"/>
                </a:solidFill>
              </a:rPr>
              <a:t>(Тренинг «Территория стыда»)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accent2"/>
                </a:solidFill>
              </a:rPr>
              <a:t>Индивидуальные встречи – по востребованию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accent2"/>
              </a:solidFill>
            </a:endParaRPr>
          </a:p>
        </p:txBody>
      </p:sp>
      <p:pic>
        <p:nvPicPr>
          <p:cNvPr id="61444" name="Picture 4" descr="4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8" name="Picture 4" descr="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4578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Реализация программы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50825" y="4437063"/>
            <a:ext cx="43926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Пять встреч с коллективом</a:t>
            </a:r>
          </a:p>
          <a:p>
            <a:pPr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КГАУ СЗ «КЦСПСиД»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(февраль, март, апрель 2011 г.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Февраль, </a:t>
            </a:r>
            <a:r>
              <a:rPr lang="ru-RU" sz="2000" b="1">
                <a:solidFill>
                  <a:srgbClr val="000099"/>
                </a:solidFill>
                <a:latin typeface="Arial" charset="0"/>
              </a:rPr>
              <a:t>апрель 2012 г.)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643438" y="4365625"/>
            <a:ext cx="42497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6600"/>
                </a:solidFill>
                <a:latin typeface="Arial" charset="0"/>
              </a:rPr>
              <a:t>Семь встреч с психологами социозащитных учреждений края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6600"/>
                </a:solidFill>
                <a:latin typeface="Arial" charset="0"/>
              </a:rPr>
              <a:t>(февраль, март, апрель 2011 г.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  <a:latin typeface="Arial" charset="0"/>
              </a:rPr>
              <a:t>февраль, апрель, май, декабрь 2012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1508</Words>
  <Application>Microsoft Office PowerPoint</Application>
  <PresentationFormat>Экран (4:3)</PresentationFormat>
  <Paragraphs>274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Tahoma</vt:lpstr>
      <vt:lpstr>Wingdings</vt:lpstr>
      <vt:lpstr>Century Gothic</vt:lpstr>
      <vt:lpstr>Times New Roman</vt:lpstr>
      <vt:lpstr>Book Antiqua</vt:lpstr>
      <vt:lpstr>Arial Narrow</vt:lpstr>
      <vt:lpstr>Franklin Gothic Demi Cond</vt:lpstr>
      <vt:lpstr>Verdana</vt:lpstr>
      <vt:lpstr>Океан</vt:lpstr>
      <vt:lpstr>Слайд 1</vt:lpstr>
      <vt:lpstr>Слайд 2</vt:lpstr>
      <vt:lpstr>Слайд 3</vt:lpstr>
      <vt:lpstr>Несколько слов о себе:</vt:lpstr>
      <vt:lpstr>В номинации : « Проект года  в психологической практике» представляю три авторские программы: </vt:lpstr>
      <vt:lpstr>Слайд 6</vt:lpstr>
      <vt:lpstr>Слайд 7</vt:lpstr>
      <vt:lpstr>Структура программы:</vt:lpstr>
      <vt:lpstr>Слайд 9</vt:lpstr>
      <vt:lpstr>Слайд 10</vt:lpstr>
      <vt:lpstr>Встреча 2. «Отнесись ко мне так,                                                       как я отношусь к тебе…»                             (слагаемые успешного делового общения) </vt:lpstr>
      <vt:lpstr>Встреча 3. «Рожденная для счастья и                                                                 любви…» </vt:lpstr>
      <vt:lpstr>Встреча 4. «Кто он – гений                                    общения?»</vt:lpstr>
      <vt:lpstr>Встреча 5. «Его Величество - Профессионал»</vt:lpstr>
      <vt:lpstr>Встреча 6. «Мой ласковый и нежный…»          (Тренинг «Внутренний ребенок»)</vt:lpstr>
      <vt:lpstr>Встреча 7. «Когда ланиты алым пламенем горят…» (Тренинг «Территория стыда»)</vt:lpstr>
      <vt:lpstr>По страницам наших встреч…</vt:lpstr>
      <vt:lpstr>Все встречи по всем Программам  и индивидуальные консультации  сопровождаются информационным материалом  из серий:</vt:lpstr>
      <vt:lpstr>Слайд 19</vt:lpstr>
      <vt:lpstr>Обожаю учиться, открыта к инновациям, благодарю коллег за щедрость идей и талант, всех, с кем посчастливилось работать на:</vt:lpstr>
      <vt:lpstr>Есть опыт участия и побед в конкурсах «Лучший по профессии»:</vt:lpstr>
      <vt:lpstr>Слайд 22</vt:lpstr>
      <vt:lpstr>Слайд 23</vt:lpstr>
      <vt:lpstr>Слайд 24</vt:lpstr>
      <vt:lpstr>Слайд 25</vt:lpstr>
    </vt:vector>
  </TitlesOfParts>
  <Company>ГУ  "Областной Центр социальной помощи семье и дет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Смыкова  Ольга Ивановна</dc:title>
  <dc:creator>Казакова</dc:creator>
  <cp:lastModifiedBy>Murakami</cp:lastModifiedBy>
  <cp:revision>27</cp:revision>
  <dcterms:created xsi:type="dcterms:W3CDTF">2009-05-26T21:24:12Z</dcterms:created>
  <dcterms:modified xsi:type="dcterms:W3CDTF">2013-01-14T22:24:41Z</dcterms:modified>
</cp:coreProperties>
</file>