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8"/>
  </p:notesMasterIdLst>
  <p:sldIdLst>
    <p:sldId id="261" r:id="rId2"/>
    <p:sldId id="322" r:id="rId3"/>
    <p:sldId id="316" r:id="rId4"/>
    <p:sldId id="342" r:id="rId5"/>
    <p:sldId id="343" r:id="rId6"/>
    <p:sldId id="318" r:id="rId7"/>
    <p:sldId id="319" r:id="rId8"/>
    <p:sldId id="320" r:id="rId9"/>
    <p:sldId id="325" r:id="rId10"/>
    <p:sldId id="328" r:id="rId11"/>
    <p:sldId id="335" r:id="rId12"/>
    <p:sldId id="332" r:id="rId13"/>
    <p:sldId id="336" r:id="rId14"/>
    <p:sldId id="333" r:id="rId15"/>
    <p:sldId id="337" r:id="rId16"/>
    <p:sldId id="334" r:id="rId17"/>
    <p:sldId id="309" r:id="rId18"/>
    <p:sldId id="344" r:id="rId19"/>
    <p:sldId id="339" r:id="rId20"/>
    <p:sldId id="350" r:id="rId21"/>
    <p:sldId id="346" r:id="rId22"/>
    <p:sldId id="347" r:id="rId23"/>
    <p:sldId id="348" r:id="rId24"/>
    <p:sldId id="349" r:id="rId25"/>
    <p:sldId id="340" r:id="rId26"/>
    <p:sldId id="34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AF8"/>
    <a:srgbClr val="DBB7FF"/>
    <a:srgbClr val="CC99FF"/>
    <a:srgbClr val="FFFF99"/>
    <a:srgbClr val="E19BDC"/>
    <a:srgbClr val="FFCCCC"/>
    <a:srgbClr val="D8EEC0"/>
    <a:srgbClr val="A7D971"/>
    <a:srgbClr val="B8D2EA"/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7721" autoAdjust="0"/>
  </p:normalViewPr>
  <p:slideViewPr>
    <p:cSldViewPr>
      <p:cViewPr>
        <p:scale>
          <a:sx n="75" d="100"/>
          <a:sy n="75" d="100"/>
        </p:scale>
        <p:origin x="-123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BF809-0B70-4CDC-BA9A-108C12156094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12EF5-7EB5-46E0-8D3D-D0CE30FB1A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279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A7B2-1245-41BC-8E1B-116031177BFA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A7B2-1245-41BC-8E1B-116031177BFA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A5070-9812-4B6A-8B27-686D5D58E3F1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A5070-9812-4B6A-8B27-686D5D58E3F1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05F7B4-947E-400C-90DA-F3AB1E5A943E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12EF5-7EB5-46E0-8D3D-D0CE30FB1A6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9233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A5070-9812-4B6A-8B27-686D5D58E3F1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000504"/>
            <a:ext cx="7505500" cy="6858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Monotype Corsiva"/>
                <a:ea typeface="Times New Roman"/>
                <a:cs typeface="Times New Roman"/>
              </a:rPr>
              <a:t>С</a:t>
            </a:r>
            <a:r>
              <a:rPr lang="ru-RU" sz="2400" b="1" dirty="0">
                <a:solidFill>
                  <a:srgbClr val="00B0F0"/>
                </a:solidFill>
                <a:effectLst/>
                <a:latin typeface="Monotype Corsiva"/>
                <a:ea typeface="Times New Roman"/>
                <a:cs typeface="Times New Roman"/>
              </a:rPr>
              <a:t>овременные 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Monotype Corsiva"/>
                <a:ea typeface="Times New Roman"/>
                <a:cs typeface="Times New Roman"/>
              </a:rPr>
              <a:t>т</a:t>
            </a:r>
            <a:r>
              <a:rPr lang="ru-RU" sz="2400" b="1" dirty="0" smtClean="0">
                <a:solidFill>
                  <a:srgbClr val="00B0F0"/>
                </a:solidFill>
                <a:effectLst/>
                <a:latin typeface="Monotype Corsiva"/>
                <a:ea typeface="Times New Roman"/>
                <a:cs typeface="Times New Roman"/>
              </a:rPr>
              <a:t>ехнологии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  <a:effectLst/>
                <a:latin typeface="Monotype Corsiva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00B0F0"/>
                </a:solidFill>
                <a:effectLst/>
                <a:latin typeface="Monotype Corsiva"/>
                <a:ea typeface="Times New Roman"/>
                <a:cs typeface="Times New Roman"/>
              </a:rPr>
              <a:t>развития детей дошкольного </a:t>
            </a:r>
            <a:r>
              <a:rPr lang="ru-RU" sz="2400" b="1" dirty="0" smtClean="0">
                <a:solidFill>
                  <a:srgbClr val="00B0F0"/>
                </a:solidFill>
                <a:effectLst/>
                <a:latin typeface="Monotype Corsiva"/>
                <a:ea typeface="Times New Roman"/>
                <a:cs typeface="Times New Roman"/>
              </a:rPr>
              <a:t>возраста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Calibri"/>
                <a:ea typeface="Times New Roman"/>
                <a:cs typeface="Times New Roman"/>
              </a:rPr>
              <a:t>  </a:t>
            </a:r>
            <a:r>
              <a:rPr lang="ru-RU" sz="2400" b="1" dirty="0" smtClean="0">
                <a:solidFill>
                  <a:srgbClr val="00B0F0"/>
                </a:solidFill>
                <a:effectLst/>
                <a:latin typeface="Monotype Corsiva"/>
                <a:ea typeface="Times New Roman"/>
                <a:cs typeface="Times New Roman"/>
              </a:rPr>
              <a:t>посредством </a:t>
            </a:r>
            <a:r>
              <a:rPr lang="ru-RU" sz="2400" b="1" dirty="0">
                <a:solidFill>
                  <a:srgbClr val="00B0F0"/>
                </a:solidFill>
                <a:effectLst/>
                <a:latin typeface="Monotype Corsiva"/>
                <a:ea typeface="Times New Roman"/>
                <a:cs typeface="Times New Roman"/>
              </a:rPr>
              <a:t>искусства </a:t>
            </a:r>
            <a:endParaRPr lang="en-US" sz="2400" b="1" dirty="0" smtClean="0">
              <a:solidFill>
                <a:srgbClr val="00B0F0"/>
              </a:solidFill>
              <a:effectLst/>
              <a:latin typeface="Monotype Corsiv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365F91"/>
                </a:solidFill>
                <a:effectLst/>
                <a:latin typeface="Monotype Corsiva"/>
                <a:ea typeface="Times New Roman"/>
                <a:cs typeface="Times New Roman"/>
              </a:rPr>
              <a:t>	</a:t>
            </a: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285860"/>
            <a:ext cx="5917990" cy="194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Documents and Settings\Администратор\Рабочий стол\Фото - идея\Оригами - уточка\DSCN06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2" t="7082" r="20786" b="21932"/>
          <a:stretch/>
        </p:blipFill>
        <p:spPr bwMode="auto">
          <a:xfrm>
            <a:off x="3173345" y="4221088"/>
            <a:ext cx="2852650" cy="23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0166" y="357166"/>
            <a:ext cx="7393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Муниципальное автономное общеобразовательное учреждение «</a:t>
            </a:r>
            <a:r>
              <a:rPr lang="ru-RU" dirty="0" smtClean="0">
                <a:latin typeface="Arial Black" pitchFamily="34" charset="0"/>
              </a:rPr>
              <a:t>Гимназия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№</a:t>
            </a:r>
            <a:r>
              <a:rPr lang="ru-RU" dirty="0">
                <a:latin typeface="Arial Black" pitchFamily="34" charset="0"/>
              </a:rPr>
              <a:t>57»</a:t>
            </a:r>
          </a:p>
        </p:txBody>
      </p:sp>
      <p:pic>
        <p:nvPicPr>
          <p:cNvPr id="1026" name="Рисунок 1" descr="C:\Documents and Settings\Учитель\Рабочий стол\Новая папка\Новая папка\лого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14290"/>
            <a:ext cx="104978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508104" y="4221088"/>
            <a:ext cx="3635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Авторы: </a:t>
            </a:r>
            <a:endParaRPr lang="ru-RU" sz="1200" i="1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Попова Ирина Александровна;</a:t>
            </a:r>
            <a:endParaRPr lang="ru-RU" sz="1200" i="1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Калмыкова Людмила Александровна;</a:t>
            </a:r>
            <a:endParaRPr lang="ru-RU" sz="1200" i="1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200" b="1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Асылгараева</a:t>
            </a:r>
            <a:r>
              <a:rPr lang="ru-RU" sz="12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Талия </a:t>
            </a:r>
            <a:r>
              <a:rPr lang="ru-RU" sz="1200" b="1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Раисовна</a:t>
            </a:r>
            <a:endParaRPr lang="ru-RU" sz="1200" dirty="0" smtClean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53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143636" y="4286256"/>
            <a:ext cx="2643206" cy="2332888"/>
          </a:xfrm>
          <a:prstGeom prst="roundRect">
            <a:avLst/>
          </a:prstGeom>
          <a:gradFill flip="none" rotWithShape="1">
            <a:gsLst>
              <a:gs pos="0">
                <a:srgbClr val="A688F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059832" y="4286256"/>
            <a:ext cx="2726614" cy="2357454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79000">
                <a:srgbClr val="BDBAF8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42844" y="4286255"/>
            <a:ext cx="2628956" cy="2332889"/>
          </a:xfrm>
          <a:prstGeom prst="roundRect">
            <a:avLst/>
          </a:prstGeom>
          <a:gradFill>
            <a:gsLst>
              <a:gs pos="18000">
                <a:srgbClr val="FFCCFF"/>
              </a:gs>
              <a:gs pos="100000">
                <a:srgbClr val="B9F4F5"/>
              </a:gs>
              <a:gs pos="74000">
                <a:srgbClr val="FFFF99"/>
              </a:gs>
              <a:gs pos="53000">
                <a:srgbClr val="B9F4F5"/>
              </a:gs>
              <a:gs pos="1000">
                <a:srgbClr val="D678C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43438" y="2143116"/>
            <a:ext cx="4214842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143116"/>
            <a:ext cx="4429188" cy="954107"/>
          </a:xfrm>
          <a:prstGeom prst="rect">
            <a:avLst/>
          </a:prstGeom>
          <a:gradFill>
            <a:gsLst>
              <a:gs pos="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  <a:gs pos="1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Тема 2</a:t>
            </a:r>
            <a:r>
              <a:rPr lang="ru-RU" sz="2800" b="1" dirty="0" smtClean="0">
                <a:solidFill>
                  <a:srgbClr val="002060"/>
                </a:solidFill>
              </a:rPr>
              <a:t>. «О чём рассказал солнечный зайчик»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595" y="4314693"/>
            <a:ext cx="2357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Цвет и пятно – выразительные средства живописи. Цветовая гамма, колорит позволяет передать настроение (гуашь).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03848" y="4310821"/>
            <a:ext cx="2664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Мелодия – душа музыки, основа музыкальных произведений. различных жанров.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Мелодический рисунок. Аккомпанемент.</a:t>
            </a:r>
            <a:r>
              <a:rPr lang="ru-RU" i="1" dirty="0" smtClean="0"/>
              <a:t>.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71630" y="4431486"/>
            <a:ext cx="24152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Тактильные ощущения, внутренние чувства, такие как вспоминаемые впечатления и эмоции.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4500530" y="214290"/>
            <a:ext cx="4643470" cy="1143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Раздел 1.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Выразительные средства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5" r="7658"/>
          <a:stretch/>
        </p:blipFill>
        <p:spPr bwMode="auto">
          <a:xfrm>
            <a:off x="142844" y="116632"/>
            <a:ext cx="4214389" cy="365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низ 13"/>
          <p:cNvSpPr/>
          <p:nvPr/>
        </p:nvSpPr>
        <p:spPr>
          <a:xfrm>
            <a:off x="6143636" y="1357298"/>
            <a:ext cx="1071570" cy="785818"/>
          </a:xfrm>
          <a:prstGeom prst="downArrow">
            <a:avLst/>
          </a:prstGeom>
          <a:gradFill flip="none" rotWithShape="1">
            <a:gsLst>
              <a:gs pos="54000">
                <a:schemeClr val="accent1">
                  <a:tint val="66000"/>
                  <a:satMod val="160000"/>
                </a:schemeClr>
              </a:gs>
              <a:gs pos="14000">
                <a:srgbClr val="D997DB"/>
              </a:gs>
              <a:gs pos="1000">
                <a:srgbClr val="D678CF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>
            <a:off x="821505" y="4107661"/>
            <a:ext cx="357190" cy="1588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286248" y="3892552"/>
            <a:ext cx="794" cy="392910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7501752" y="4071942"/>
            <a:ext cx="427834" cy="794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 вниз 25"/>
          <p:cNvSpPr/>
          <p:nvPr/>
        </p:nvSpPr>
        <p:spPr>
          <a:xfrm>
            <a:off x="6143636" y="3143247"/>
            <a:ext cx="1071570" cy="749305"/>
          </a:xfrm>
          <a:prstGeom prst="downArrow">
            <a:avLst/>
          </a:prstGeom>
          <a:gradFill>
            <a:gsLst>
              <a:gs pos="45000">
                <a:srgbClr val="FFFF99"/>
              </a:gs>
              <a:gs pos="100000">
                <a:srgbClr val="B9F4F5"/>
              </a:gs>
              <a:gs pos="74000">
                <a:srgbClr val="B9F4F5"/>
              </a:gs>
              <a:gs pos="100000">
                <a:srgbClr val="FACB76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1000100" y="3857628"/>
            <a:ext cx="6715172" cy="69850"/>
          </a:xfrm>
          <a:prstGeom prst="line">
            <a:avLst/>
          </a:prstGeom>
          <a:ln w="28575">
            <a:solidFill>
              <a:srgbClr val="B8D2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8596" y="857232"/>
            <a:ext cx="8391876" cy="2152650"/>
          </a:xfrm>
        </p:spPr>
        <p:txBody>
          <a:bodyPr/>
          <a:lstStyle/>
          <a:p>
            <a:r>
              <a:rPr lang="ru-RU" sz="4000" b="1" dirty="0"/>
              <a:t>Фрагмент</a:t>
            </a:r>
            <a:br>
              <a:rPr lang="ru-RU" sz="4000" b="1" dirty="0"/>
            </a:br>
            <a:r>
              <a:rPr lang="ru-RU" sz="4000" b="1" dirty="0"/>
              <a:t> </a:t>
            </a:r>
            <a:r>
              <a:rPr lang="ru-RU" sz="4000" b="1" dirty="0" smtClean="0"/>
              <a:t>программы</a:t>
            </a:r>
            <a:br>
              <a:rPr lang="ru-RU" sz="4000" b="1" dirty="0" smtClean="0"/>
            </a:br>
            <a:endParaRPr lang="ru-RU" sz="4000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083273" y="3429000"/>
            <a:ext cx="6796118" cy="6858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D03B"/>
                </a:solidFill>
              </a:rPr>
              <a:t>2</a:t>
            </a:r>
            <a:r>
              <a:rPr lang="ru-RU" sz="3600" dirty="0" smtClean="0">
                <a:solidFill>
                  <a:srgbClr val="FFD03B"/>
                </a:solidFill>
              </a:rPr>
              <a:t> раздел </a:t>
            </a:r>
          </a:p>
          <a:p>
            <a:r>
              <a:rPr lang="ru-RU" sz="3200" b="1" i="1" dirty="0">
                <a:solidFill>
                  <a:srgbClr val="FFFF99"/>
                </a:solidFill>
                <a:effectLst/>
              </a:rPr>
              <a:t>Звуки и </a:t>
            </a:r>
            <a:r>
              <a:rPr lang="ru-RU" sz="3200" b="1" i="1" dirty="0" smtClean="0">
                <a:solidFill>
                  <a:srgbClr val="FFFF99"/>
                </a:solidFill>
                <a:effectLst/>
              </a:rPr>
              <a:t>краски природы</a:t>
            </a:r>
            <a:endParaRPr lang="ru-RU" sz="3200" dirty="0">
              <a:solidFill>
                <a:srgbClr val="FFFF99"/>
              </a:solidFill>
            </a:endParaRPr>
          </a:p>
        </p:txBody>
      </p:sp>
      <p:sp>
        <p:nvSpPr>
          <p:cNvPr id="9" name="Блок-схема: данные 8"/>
          <p:cNvSpPr/>
          <p:nvPr/>
        </p:nvSpPr>
        <p:spPr>
          <a:xfrm>
            <a:off x="2123728" y="4425553"/>
            <a:ext cx="1224136" cy="2432448"/>
          </a:xfrm>
          <a:prstGeom prst="flowChartInputOutp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данные 10"/>
          <p:cNvSpPr/>
          <p:nvPr/>
        </p:nvSpPr>
        <p:spPr>
          <a:xfrm>
            <a:off x="3059832" y="4429572"/>
            <a:ext cx="1296143" cy="2428428"/>
          </a:xfrm>
          <a:prstGeom prst="flowChartInputOutput">
            <a:avLst/>
          </a:prstGeom>
          <a:solidFill>
            <a:srgbClr val="D2E9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данные 11"/>
          <p:cNvSpPr/>
          <p:nvPr/>
        </p:nvSpPr>
        <p:spPr>
          <a:xfrm>
            <a:off x="4064254" y="4425554"/>
            <a:ext cx="1227826" cy="2432446"/>
          </a:xfrm>
          <a:prstGeom prst="flowChartInputOutput">
            <a:avLst/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данные 12"/>
          <p:cNvSpPr/>
          <p:nvPr/>
        </p:nvSpPr>
        <p:spPr>
          <a:xfrm>
            <a:off x="1042633" y="4425552"/>
            <a:ext cx="1368152" cy="2432448"/>
          </a:xfrm>
          <a:prstGeom prst="flowChartInputOutput">
            <a:avLst/>
          </a:prstGeom>
          <a:solidFill>
            <a:srgbClr val="FAC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данные 13"/>
          <p:cNvSpPr/>
          <p:nvPr/>
        </p:nvSpPr>
        <p:spPr>
          <a:xfrm>
            <a:off x="5004048" y="4425552"/>
            <a:ext cx="1224136" cy="2432448"/>
          </a:xfrm>
          <a:prstGeom prst="flowChartInputOutput">
            <a:avLst/>
          </a:prstGeom>
          <a:solidFill>
            <a:srgbClr val="B9F4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данные 14"/>
          <p:cNvSpPr/>
          <p:nvPr/>
        </p:nvSpPr>
        <p:spPr>
          <a:xfrm>
            <a:off x="5940152" y="4425553"/>
            <a:ext cx="1224136" cy="2432448"/>
          </a:xfrm>
          <a:prstGeom prst="flowChartInputOutput">
            <a:avLst/>
          </a:prstGeom>
          <a:solidFill>
            <a:srgbClr val="9DD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данные 15"/>
          <p:cNvSpPr/>
          <p:nvPr/>
        </p:nvSpPr>
        <p:spPr>
          <a:xfrm>
            <a:off x="6904153" y="4425552"/>
            <a:ext cx="1224136" cy="2432448"/>
          </a:xfrm>
          <a:prstGeom prst="flowChartInputOutput">
            <a:avLst/>
          </a:prstGeom>
          <a:solidFill>
            <a:srgbClr val="A68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данные 16"/>
          <p:cNvSpPr/>
          <p:nvPr/>
        </p:nvSpPr>
        <p:spPr>
          <a:xfrm>
            <a:off x="7884368" y="4429572"/>
            <a:ext cx="1259632" cy="2428428"/>
          </a:xfrm>
          <a:prstGeom prst="flowChartInputOutput">
            <a:avLst/>
          </a:prstGeom>
          <a:solidFill>
            <a:srgbClr val="D678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данные 17"/>
          <p:cNvSpPr/>
          <p:nvPr/>
        </p:nvSpPr>
        <p:spPr>
          <a:xfrm>
            <a:off x="0" y="4425553"/>
            <a:ext cx="1368152" cy="2432448"/>
          </a:xfrm>
          <a:prstGeom prst="flowChartInputOutput">
            <a:avLst/>
          </a:prstGeom>
          <a:solidFill>
            <a:srgbClr val="FB9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504474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6681809">
            <a:off x="-261857" y="5208017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Музыка дождя</a:t>
            </a:r>
          </a:p>
        </p:txBody>
      </p:sp>
      <p:sp>
        <p:nvSpPr>
          <p:cNvPr id="6" name="Прямоугольник 5"/>
          <p:cNvSpPr/>
          <p:nvPr/>
        </p:nvSpPr>
        <p:spPr>
          <a:xfrm rot="16639991">
            <a:off x="981839" y="5056593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Звуки моря</a:t>
            </a:r>
          </a:p>
        </p:txBody>
      </p:sp>
      <p:sp>
        <p:nvSpPr>
          <p:cNvPr id="7" name="Прямоугольник 6"/>
          <p:cNvSpPr/>
          <p:nvPr/>
        </p:nvSpPr>
        <p:spPr>
          <a:xfrm rot="16577060">
            <a:off x="1864449" y="5208017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Осенний сон</a:t>
            </a:r>
          </a:p>
        </p:txBody>
      </p:sp>
      <p:sp>
        <p:nvSpPr>
          <p:cNvPr id="8" name="Прямоугольник 7"/>
          <p:cNvSpPr/>
          <p:nvPr/>
        </p:nvSpPr>
        <p:spPr>
          <a:xfrm rot="16622288">
            <a:off x="2675823" y="5235616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Зимняя сказка</a:t>
            </a:r>
          </a:p>
        </p:txBody>
      </p:sp>
      <p:sp>
        <p:nvSpPr>
          <p:cNvPr id="10" name="Прямоугольник 9"/>
          <p:cNvSpPr/>
          <p:nvPr/>
        </p:nvSpPr>
        <p:spPr>
          <a:xfrm rot="16613103">
            <a:off x="3754430" y="4918094"/>
            <a:ext cx="1847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Белогривые облака</a:t>
            </a:r>
          </a:p>
        </p:txBody>
      </p:sp>
      <p:sp>
        <p:nvSpPr>
          <p:cNvPr id="20" name="Прямоугольник 19"/>
          <p:cNvSpPr/>
          <p:nvPr/>
        </p:nvSpPr>
        <p:spPr>
          <a:xfrm rot="16542701">
            <a:off x="4572794" y="5295492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Волшебный лес</a:t>
            </a:r>
          </a:p>
        </p:txBody>
      </p:sp>
      <p:sp>
        <p:nvSpPr>
          <p:cNvPr id="21" name="Прямоугольник 20"/>
          <p:cNvSpPr/>
          <p:nvPr/>
        </p:nvSpPr>
        <p:spPr>
          <a:xfrm rot="16650645">
            <a:off x="5491518" y="5235615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Ласковый ветер</a:t>
            </a:r>
          </a:p>
        </p:txBody>
      </p:sp>
      <p:sp>
        <p:nvSpPr>
          <p:cNvPr id="22" name="Прямоугольник 21"/>
          <p:cNvSpPr/>
          <p:nvPr/>
        </p:nvSpPr>
        <p:spPr>
          <a:xfrm rot="16529785">
            <a:off x="6389141" y="5371697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Танец снежинок</a:t>
            </a:r>
          </a:p>
        </p:txBody>
      </p:sp>
      <p:sp>
        <p:nvSpPr>
          <p:cNvPr id="23" name="Прямоугольник 22"/>
          <p:cNvSpPr/>
          <p:nvPr/>
        </p:nvSpPr>
        <p:spPr>
          <a:xfrm rot="16612200">
            <a:off x="7573251" y="5024685"/>
            <a:ext cx="1731748" cy="66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Новогодние чудеса</a:t>
            </a:r>
          </a:p>
        </p:txBody>
      </p:sp>
    </p:spTree>
    <p:extLst>
      <p:ext uri="{BB962C8B-B14F-4D97-AF65-F5344CB8AC3E}">
        <p14:creationId xmlns:p14="http://schemas.microsoft.com/office/powerpoint/2010/main" xmlns="" val="206169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04" y="55580"/>
            <a:ext cx="3516016" cy="473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179512" y="3831616"/>
            <a:ext cx="2786083" cy="2787529"/>
          </a:xfrm>
          <a:prstGeom prst="roundRect">
            <a:avLst/>
          </a:prstGeom>
          <a:gradFill>
            <a:gsLst>
              <a:gs pos="18000">
                <a:srgbClr val="FFCCFF"/>
              </a:gs>
              <a:gs pos="100000">
                <a:srgbClr val="B9F4F5"/>
              </a:gs>
              <a:gs pos="74000">
                <a:srgbClr val="FFFF99"/>
              </a:gs>
              <a:gs pos="53000">
                <a:srgbClr val="B9F4F5"/>
              </a:gs>
              <a:gs pos="1000">
                <a:srgbClr val="D678C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03849" y="3831616"/>
            <a:ext cx="2868349" cy="2787528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79000">
                <a:srgbClr val="BDBAF8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68620" y="3787563"/>
            <a:ext cx="2629270" cy="2809728"/>
          </a:xfrm>
          <a:prstGeom prst="roundRect">
            <a:avLst/>
          </a:prstGeom>
          <a:gradFill flip="none" rotWithShape="1">
            <a:gsLst>
              <a:gs pos="0">
                <a:srgbClr val="A688F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468822" y="1966889"/>
            <a:ext cx="4429188" cy="523220"/>
          </a:xfrm>
          <a:prstGeom prst="rect">
            <a:avLst/>
          </a:prstGeom>
          <a:gradFill>
            <a:gsLst>
              <a:gs pos="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  <a:gs pos="1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4390" y="1973562"/>
            <a:ext cx="4323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Тема 2. «Осенний сон»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904" y="3932718"/>
            <a:ext cx="24732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Палитра тёплых цветов создаёт ощущение покоя и уверенности. Мазок – </a:t>
            </a:r>
            <a:r>
              <a:rPr lang="ru-RU" b="1" i="1" dirty="0" smtClean="0">
                <a:solidFill>
                  <a:srgbClr val="002060"/>
                </a:solidFill>
              </a:rPr>
              <a:t>точка. Цветовые </a:t>
            </a:r>
            <a:r>
              <a:rPr lang="ru-RU" b="1" i="1" dirty="0">
                <a:solidFill>
                  <a:srgbClr val="002060"/>
                </a:solidFill>
              </a:rPr>
              <a:t>и светлотные контрасты в пейзаже, плановость 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(гуашь</a:t>
            </a:r>
            <a:r>
              <a:rPr lang="ru-RU" b="1" i="1" dirty="0" smtClean="0">
                <a:solidFill>
                  <a:srgbClr val="002060"/>
                </a:solidFill>
              </a:rPr>
              <a:t>).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67895" y="3899765"/>
            <a:ext cx="29289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Музыка и природа. Близость интонаций речи и музыки.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Первоначальное представление об интонационной природе музыкального искусства, интонационного слуха.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44208" y="3861600"/>
            <a:ext cx="24150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Движения</a:t>
            </a:r>
            <a:r>
              <a:rPr lang="ru-RU" b="1" i="1" dirty="0">
                <a:solidFill>
                  <a:srgbClr val="002060"/>
                </a:solidFill>
              </a:rPr>
              <a:t>, направленные на межполушарное </a:t>
            </a:r>
            <a:r>
              <a:rPr lang="ru-RU" b="1" i="1" dirty="0" smtClean="0">
                <a:solidFill>
                  <a:srgbClr val="002060"/>
                </a:solidFill>
              </a:rPr>
              <a:t>взаимодействие ориентация  </a:t>
            </a:r>
            <a:r>
              <a:rPr lang="ru-RU" b="1" i="1" dirty="0">
                <a:solidFill>
                  <a:srgbClr val="002060"/>
                </a:solidFill>
              </a:rPr>
              <a:t>в </a:t>
            </a:r>
            <a:r>
              <a:rPr lang="ru-RU" b="1" i="1" dirty="0" smtClean="0">
                <a:solidFill>
                  <a:srgbClr val="002060"/>
                </a:solidFill>
              </a:rPr>
              <a:t>окружающем пространстве, впечатления и эмоции.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4499540" y="225380"/>
            <a:ext cx="4285140" cy="9286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Раздел 2. </a:t>
            </a:r>
          </a:p>
          <a:p>
            <a:pPr lvl="0">
              <a:spcBef>
                <a:spcPct val="0"/>
              </a:spcBef>
            </a:pPr>
            <a:r>
              <a:rPr lang="ru-RU" sz="2800" b="1" i="1" dirty="0" smtClean="0"/>
              <a:t>Звуки и краски природы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142984"/>
            <a:ext cx="11398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трелка вниз 23"/>
          <p:cNvSpPr/>
          <p:nvPr/>
        </p:nvSpPr>
        <p:spPr>
          <a:xfrm>
            <a:off x="6147631" y="2490109"/>
            <a:ext cx="1071570" cy="749305"/>
          </a:xfrm>
          <a:prstGeom prst="downArrow">
            <a:avLst/>
          </a:prstGeom>
          <a:gradFill>
            <a:gsLst>
              <a:gs pos="45000">
                <a:srgbClr val="FFFF99"/>
              </a:gs>
              <a:gs pos="100000">
                <a:srgbClr val="B9F4F5"/>
              </a:gs>
              <a:gs pos="74000">
                <a:srgbClr val="B9F4F5"/>
              </a:gs>
              <a:gs pos="100000">
                <a:srgbClr val="FACB76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1475656" y="3239414"/>
            <a:ext cx="6141983" cy="69850"/>
          </a:xfrm>
          <a:prstGeom prst="line">
            <a:avLst/>
          </a:prstGeom>
          <a:ln w="28575">
            <a:solidFill>
              <a:srgbClr val="B8D2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475656" y="3309264"/>
            <a:ext cx="0" cy="552336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511362" y="3274339"/>
            <a:ext cx="0" cy="554839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616790" y="3239414"/>
            <a:ext cx="849" cy="537298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8596" y="857232"/>
            <a:ext cx="8391876" cy="2152650"/>
          </a:xfrm>
        </p:spPr>
        <p:txBody>
          <a:bodyPr/>
          <a:lstStyle/>
          <a:p>
            <a:r>
              <a:rPr lang="ru-RU" sz="4000" b="1" dirty="0"/>
              <a:t>Фрагмент</a:t>
            </a:r>
            <a:br>
              <a:rPr lang="ru-RU" sz="4000" b="1" dirty="0"/>
            </a:br>
            <a:r>
              <a:rPr lang="ru-RU" sz="4000" b="1" dirty="0"/>
              <a:t> </a:t>
            </a:r>
            <a:r>
              <a:rPr lang="ru-RU" sz="4000" b="1" dirty="0" smtClean="0"/>
              <a:t>программы</a:t>
            </a:r>
            <a:br>
              <a:rPr lang="ru-RU" sz="4000" b="1" dirty="0" smtClean="0"/>
            </a:br>
            <a:endParaRPr lang="ru-RU" sz="4000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10184" y="3374132"/>
            <a:ext cx="7060727" cy="6858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D03B"/>
                </a:solidFill>
              </a:rPr>
              <a:t>3</a:t>
            </a:r>
            <a:r>
              <a:rPr lang="ru-RU" sz="3600" dirty="0" smtClean="0">
                <a:solidFill>
                  <a:srgbClr val="FFD03B"/>
                </a:solidFill>
              </a:rPr>
              <a:t> раздел </a:t>
            </a:r>
          </a:p>
          <a:p>
            <a:r>
              <a:rPr lang="ru-RU" sz="3200" b="1" i="1" dirty="0">
                <a:solidFill>
                  <a:srgbClr val="FFFF99"/>
                </a:solidFill>
              </a:rPr>
              <a:t>Образы </a:t>
            </a:r>
            <a:r>
              <a:rPr lang="ru-RU" sz="3200" b="1" i="1" dirty="0" smtClean="0">
                <a:solidFill>
                  <a:srgbClr val="FFFF99"/>
                </a:solidFill>
              </a:rPr>
              <a:t>материального</a:t>
            </a:r>
            <a:r>
              <a:rPr lang="en-US" sz="3200" b="1" i="1" dirty="0" smtClean="0">
                <a:solidFill>
                  <a:srgbClr val="FFFF99"/>
                </a:solidFill>
              </a:rPr>
              <a:t> </a:t>
            </a:r>
            <a:r>
              <a:rPr lang="ru-RU" sz="3200" b="1" i="1" dirty="0" smtClean="0">
                <a:solidFill>
                  <a:srgbClr val="FFFF99"/>
                </a:solidFill>
              </a:rPr>
              <a:t>мира</a:t>
            </a:r>
            <a:endParaRPr lang="ru-RU" sz="3200" dirty="0">
              <a:solidFill>
                <a:srgbClr val="FFFF99"/>
              </a:solidFill>
            </a:endParaRPr>
          </a:p>
        </p:txBody>
      </p:sp>
      <p:sp>
        <p:nvSpPr>
          <p:cNvPr id="9" name="Блок-схема: данные 8"/>
          <p:cNvSpPr/>
          <p:nvPr/>
        </p:nvSpPr>
        <p:spPr>
          <a:xfrm>
            <a:off x="2123728" y="4425553"/>
            <a:ext cx="1224136" cy="2432448"/>
          </a:xfrm>
          <a:prstGeom prst="flowChartInputOutp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данные 10"/>
          <p:cNvSpPr/>
          <p:nvPr/>
        </p:nvSpPr>
        <p:spPr>
          <a:xfrm>
            <a:off x="3059832" y="4429572"/>
            <a:ext cx="1296143" cy="2428428"/>
          </a:xfrm>
          <a:prstGeom prst="flowChartInputOutput">
            <a:avLst/>
          </a:prstGeom>
          <a:solidFill>
            <a:srgbClr val="D2E9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данные 11"/>
          <p:cNvSpPr/>
          <p:nvPr/>
        </p:nvSpPr>
        <p:spPr>
          <a:xfrm>
            <a:off x="4064254" y="4425554"/>
            <a:ext cx="1227826" cy="2432446"/>
          </a:xfrm>
          <a:prstGeom prst="flowChartInputOutput">
            <a:avLst/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данные 12"/>
          <p:cNvSpPr/>
          <p:nvPr/>
        </p:nvSpPr>
        <p:spPr>
          <a:xfrm>
            <a:off x="1042633" y="4425552"/>
            <a:ext cx="1368152" cy="2432448"/>
          </a:xfrm>
          <a:prstGeom prst="flowChartInputOutput">
            <a:avLst/>
          </a:prstGeom>
          <a:solidFill>
            <a:srgbClr val="FAC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данные 13"/>
          <p:cNvSpPr/>
          <p:nvPr/>
        </p:nvSpPr>
        <p:spPr>
          <a:xfrm>
            <a:off x="5004048" y="4425552"/>
            <a:ext cx="1224136" cy="2432448"/>
          </a:xfrm>
          <a:prstGeom prst="flowChartInputOutput">
            <a:avLst/>
          </a:prstGeom>
          <a:solidFill>
            <a:srgbClr val="B9F4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данные 14"/>
          <p:cNvSpPr/>
          <p:nvPr/>
        </p:nvSpPr>
        <p:spPr>
          <a:xfrm>
            <a:off x="5940152" y="4425553"/>
            <a:ext cx="1224136" cy="2432448"/>
          </a:xfrm>
          <a:prstGeom prst="flowChartInputOutput">
            <a:avLst/>
          </a:prstGeom>
          <a:solidFill>
            <a:srgbClr val="9DD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данные 15"/>
          <p:cNvSpPr/>
          <p:nvPr/>
        </p:nvSpPr>
        <p:spPr>
          <a:xfrm>
            <a:off x="6886887" y="4425553"/>
            <a:ext cx="1224136" cy="2432448"/>
          </a:xfrm>
          <a:prstGeom prst="flowChartInputOutput">
            <a:avLst/>
          </a:prstGeom>
          <a:solidFill>
            <a:srgbClr val="A68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данные 16"/>
          <p:cNvSpPr/>
          <p:nvPr/>
        </p:nvSpPr>
        <p:spPr>
          <a:xfrm>
            <a:off x="7884368" y="4438924"/>
            <a:ext cx="1187624" cy="2432448"/>
          </a:xfrm>
          <a:prstGeom prst="flowChartInputOutput">
            <a:avLst/>
          </a:prstGeom>
          <a:solidFill>
            <a:srgbClr val="D678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данные 17"/>
          <p:cNvSpPr/>
          <p:nvPr/>
        </p:nvSpPr>
        <p:spPr>
          <a:xfrm>
            <a:off x="0" y="4425553"/>
            <a:ext cx="1368152" cy="2432448"/>
          </a:xfrm>
          <a:prstGeom prst="flowChartInputOutput">
            <a:avLst/>
          </a:prstGeom>
          <a:solidFill>
            <a:srgbClr val="FB9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24"/>
          <a:stretch/>
        </p:blipFill>
        <p:spPr bwMode="auto">
          <a:xfrm>
            <a:off x="4064254" y="260648"/>
            <a:ext cx="4871721" cy="314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6582191">
            <a:off x="-171538" y="5301864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Мои игрушки</a:t>
            </a:r>
          </a:p>
        </p:txBody>
      </p:sp>
      <p:sp>
        <p:nvSpPr>
          <p:cNvPr id="5" name="Прямоугольник 4"/>
          <p:cNvSpPr/>
          <p:nvPr/>
        </p:nvSpPr>
        <p:spPr>
          <a:xfrm rot="16649279">
            <a:off x="977144" y="5176841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Чебурашка</a:t>
            </a:r>
          </a:p>
        </p:txBody>
      </p:sp>
      <p:sp>
        <p:nvSpPr>
          <p:cNvPr id="6" name="Прямоугольник 5"/>
          <p:cNvSpPr/>
          <p:nvPr/>
        </p:nvSpPr>
        <p:spPr>
          <a:xfrm rot="16578508">
            <a:off x="2355778" y="4874619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Кукла</a:t>
            </a:r>
          </a:p>
        </p:txBody>
      </p:sp>
      <p:sp>
        <p:nvSpPr>
          <p:cNvPr id="7" name="Прямоугольник 6"/>
          <p:cNvSpPr/>
          <p:nvPr/>
        </p:nvSpPr>
        <p:spPr>
          <a:xfrm rot="16591965">
            <a:off x="2560178" y="5340654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Любимый город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16571722">
            <a:off x="3582834" y="4957121"/>
            <a:ext cx="2190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Мой дом, моя семья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6538138">
            <a:off x="4983855" y="5053086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 воздухе</a:t>
            </a:r>
          </a:p>
        </p:txBody>
      </p:sp>
      <p:sp>
        <p:nvSpPr>
          <p:cNvPr id="20" name="Прямоугольник 19"/>
          <p:cNvSpPr/>
          <p:nvPr/>
        </p:nvSpPr>
        <p:spPr>
          <a:xfrm rot="16668878">
            <a:off x="5946123" y="4981432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 земле</a:t>
            </a:r>
          </a:p>
        </p:txBody>
      </p:sp>
      <p:sp>
        <p:nvSpPr>
          <p:cNvPr id="21" name="Прямоугольник 20"/>
          <p:cNvSpPr/>
          <p:nvPr/>
        </p:nvSpPr>
        <p:spPr>
          <a:xfrm rot="16639123">
            <a:off x="6979455" y="4924644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 воде</a:t>
            </a:r>
          </a:p>
        </p:txBody>
      </p:sp>
      <p:sp>
        <p:nvSpPr>
          <p:cNvPr id="22" name="Прямоугольник 21"/>
          <p:cNvSpPr/>
          <p:nvPr/>
        </p:nvSpPr>
        <p:spPr>
          <a:xfrm rot="16605721">
            <a:off x="7500971" y="4736119"/>
            <a:ext cx="1954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Волшебная шкатулка</a:t>
            </a:r>
          </a:p>
        </p:txBody>
      </p:sp>
    </p:spTree>
    <p:extLst>
      <p:ext uri="{BB962C8B-B14F-4D97-AF65-F5344CB8AC3E}">
        <p14:creationId xmlns:p14="http://schemas.microsoft.com/office/powerpoint/2010/main" xmlns="" val="206169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4" descr="C:\Users\Людмила\Desktop\Отобранные фотографии\DSCN0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90" y="161243"/>
            <a:ext cx="3571838" cy="433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6286512" y="4392479"/>
            <a:ext cx="2643206" cy="2332888"/>
          </a:xfrm>
          <a:prstGeom prst="roundRect">
            <a:avLst/>
          </a:prstGeom>
          <a:gradFill flip="none" rotWithShape="1">
            <a:gsLst>
              <a:gs pos="0">
                <a:srgbClr val="A688F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187080" y="4367913"/>
            <a:ext cx="2726614" cy="2357454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79000">
                <a:srgbClr val="BDBAF8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42844" y="4410551"/>
            <a:ext cx="2628956" cy="2332889"/>
          </a:xfrm>
          <a:prstGeom prst="roundRect">
            <a:avLst/>
          </a:prstGeom>
          <a:gradFill>
            <a:gsLst>
              <a:gs pos="18000">
                <a:srgbClr val="FFCCFF"/>
              </a:gs>
              <a:gs pos="100000">
                <a:srgbClr val="B9F4F5"/>
              </a:gs>
              <a:gs pos="74000">
                <a:srgbClr val="FFFF99"/>
              </a:gs>
              <a:gs pos="53000">
                <a:srgbClr val="B9F4F5"/>
              </a:gs>
              <a:gs pos="1000">
                <a:srgbClr val="D678C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143372" y="2173356"/>
            <a:ext cx="4752528" cy="1093819"/>
          </a:xfrm>
          <a:prstGeom prst="rect">
            <a:avLst/>
          </a:prstGeom>
          <a:gradFill>
            <a:gsLst>
              <a:gs pos="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  <a:gs pos="1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2253508"/>
            <a:ext cx="59322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Тема 9.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«Волшебная шкатулка»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8836" y="4530977"/>
            <a:ext cx="27369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Праздник искусства. </a:t>
            </a:r>
            <a:r>
              <a:rPr lang="ru-RU" b="1" i="1" dirty="0">
                <a:solidFill>
                  <a:srgbClr val="002060"/>
                </a:solidFill>
              </a:rPr>
              <a:t>Итоговое занятие. </a:t>
            </a:r>
            <a:r>
              <a:rPr lang="ru-RU" b="1" i="1" dirty="0" smtClean="0">
                <a:solidFill>
                  <a:srgbClr val="002060"/>
                </a:solidFill>
              </a:rPr>
              <a:t>Художественные  </a:t>
            </a:r>
            <a:r>
              <a:rPr lang="ru-RU" b="1" i="1" dirty="0">
                <a:solidFill>
                  <a:srgbClr val="002060"/>
                </a:solidFill>
              </a:rPr>
              <a:t>сюрпризы, выставка творчества</a:t>
            </a:r>
            <a:r>
              <a:rPr lang="ru-RU" b="1" i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Акция добра.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512" y="4407628"/>
            <a:ext cx="26432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Праздник искусства. Итоговое </a:t>
            </a:r>
            <a:r>
              <a:rPr lang="ru-RU" b="1" i="1" dirty="0">
                <a:solidFill>
                  <a:srgbClr val="002060"/>
                </a:solidFill>
              </a:rPr>
              <a:t>занятие.  двигательно – музыкальные сюрпризы. Разнообразие образов в кинестетическом восприятии.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4321983" y="428823"/>
            <a:ext cx="5000628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800" b="1" i="1" dirty="0" smtClean="0"/>
              <a:t>Раздел 3.</a:t>
            </a:r>
            <a:r>
              <a:rPr lang="en-US" sz="2800" b="1" i="1" dirty="0" smtClean="0"/>
              <a:t> </a:t>
            </a:r>
            <a:r>
              <a:rPr lang="ru-RU" sz="2800" b="1" i="1" dirty="0" smtClean="0"/>
              <a:t>Образы материального мира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2472" y="1340767"/>
            <a:ext cx="1139825" cy="80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трелка вниз 21"/>
          <p:cNvSpPr/>
          <p:nvPr/>
        </p:nvSpPr>
        <p:spPr>
          <a:xfrm>
            <a:off x="5750727" y="3267175"/>
            <a:ext cx="1071570" cy="749305"/>
          </a:xfrm>
          <a:prstGeom prst="downArrow">
            <a:avLst/>
          </a:prstGeom>
          <a:gradFill>
            <a:gsLst>
              <a:gs pos="45000">
                <a:srgbClr val="FFFF99"/>
              </a:gs>
              <a:gs pos="100000">
                <a:srgbClr val="B9F4F5"/>
              </a:gs>
              <a:gs pos="74000">
                <a:srgbClr val="B9F4F5"/>
              </a:gs>
              <a:gs pos="100000">
                <a:srgbClr val="FACB76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1274671" y="4026778"/>
            <a:ext cx="6177649" cy="57990"/>
          </a:xfrm>
          <a:prstGeom prst="line">
            <a:avLst/>
          </a:prstGeom>
          <a:ln w="28575">
            <a:solidFill>
              <a:srgbClr val="B8D2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274671" y="4084768"/>
            <a:ext cx="0" cy="325783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427984" y="4055773"/>
            <a:ext cx="0" cy="332186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438823" y="4035727"/>
            <a:ext cx="0" cy="332186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280416" y="4417043"/>
            <a:ext cx="26332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Праздник искусства. Итоговое </a:t>
            </a:r>
            <a:r>
              <a:rPr lang="ru-RU" b="1" i="1" dirty="0">
                <a:solidFill>
                  <a:srgbClr val="002060"/>
                </a:solidFill>
              </a:rPr>
              <a:t>занятие. </a:t>
            </a:r>
            <a:r>
              <a:rPr lang="ru-RU" b="1" i="1" dirty="0" smtClean="0">
                <a:solidFill>
                  <a:srgbClr val="002060"/>
                </a:solidFill>
              </a:rPr>
              <a:t>Литературно </a:t>
            </a:r>
            <a:r>
              <a:rPr lang="ru-RU" b="1" i="1" dirty="0">
                <a:solidFill>
                  <a:srgbClr val="002060"/>
                </a:solidFill>
              </a:rPr>
              <a:t>– музыкальные </a:t>
            </a:r>
            <a:r>
              <a:rPr lang="ru-RU" b="1" i="1" dirty="0" smtClean="0">
                <a:solidFill>
                  <a:srgbClr val="002060"/>
                </a:solidFill>
              </a:rPr>
              <a:t>сюрпризы. </a:t>
            </a:r>
            <a:r>
              <a:rPr lang="ru-RU" b="1" i="1" dirty="0">
                <a:solidFill>
                  <a:srgbClr val="002060"/>
                </a:solidFill>
              </a:rPr>
              <a:t>Слушание, импровизация, </a:t>
            </a:r>
            <a:r>
              <a:rPr lang="ru-RU" b="1" i="1" dirty="0" smtClean="0">
                <a:solidFill>
                  <a:srgbClr val="002060"/>
                </a:solidFill>
              </a:rPr>
              <a:t>исполнение. Арт-терапия.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8596" y="857232"/>
            <a:ext cx="8391876" cy="2152650"/>
          </a:xfrm>
        </p:spPr>
        <p:txBody>
          <a:bodyPr/>
          <a:lstStyle/>
          <a:p>
            <a:r>
              <a:rPr lang="ru-RU" sz="4000" b="1" dirty="0"/>
              <a:t>Фрагмент</a:t>
            </a:r>
            <a:br>
              <a:rPr lang="ru-RU" sz="4000" b="1" dirty="0"/>
            </a:br>
            <a:r>
              <a:rPr lang="ru-RU" sz="4000" b="1" dirty="0"/>
              <a:t> </a:t>
            </a:r>
            <a:r>
              <a:rPr lang="ru-RU" sz="4000" b="1" dirty="0" smtClean="0"/>
              <a:t>программы</a:t>
            </a:r>
            <a:br>
              <a:rPr lang="ru-RU" sz="4000" b="1" dirty="0" smtClean="0"/>
            </a:br>
            <a:endParaRPr lang="ru-RU" sz="4000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79712" y="3429000"/>
            <a:ext cx="6796118" cy="6858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D03B"/>
                </a:solidFill>
              </a:rPr>
              <a:t>4 раздел </a:t>
            </a:r>
          </a:p>
          <a:p>
            <a:r>
              <a:rPr lang="ru-RU" sz="3200" b="1" i="1" dirty="0">
                <a:solidFill>
                  <a:srgbClr val="FFFF99"/>
                </a:solidFill>
              </a:rPr>
              <a:t>Образы </a:t>
            </a:r>
            <a:r>
              <a:rPr lang="ru-RU" sz="3200" b="1" i="1" dirty="0" smtClean="0">
                <a:solidFill>
                  <a:srgbClr val="FFFF99"/>
                </a:solidFill>
              </a:rPr>
              <a:t>фантазии </a:t>
            </a:r>
            <a:endParaRPr lang="ru-RU" sz="3200" dirty="0">
              <a:solidFill>
                <a:srgbClr val="FFFF99"/>
              </a:solidFill>
            </a:endParaRPr>
          </a:p>
        </p:txBody>
      </p:sp>
      <p:sp>
        <p:nvSpPr>
          <p:cNvPr id="9" name="Блок-схема: данные 8"/>
          <p:cNvSpPr/>
          <p:nvPr/>
        </p:nvSpPr>
        <p:spPr>
          <a:xfrm>
            <a:off x="2123728" y="4432168"/>
            <a:ext cx="1224136" cy="2432448"/>
          </a:xfrm>
          <a:prstGeom prst="flowChartInputOutp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данные 10"/>
          <p:cNvSpPr/>
          <p:nvPr/>
        </p:nvSpPr>
        <p:spPr>
          <a:xfrm>
            <a:off x="3059832" y="4429572"/>
            <a:ext cx="1296143" cy="2428428"/>
          </a:xfrm>
          <a:prstGeom prst="flowChartInputOutput">
            <a:avLst/>
          </a:prstGeom>
          <a:solidFill>
            <a:srgbClr val="D2E9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данные 11"/>
          <p:cNvSpPr/>
          <p:nvPr/>
        </p:nvSpPr>
        <p:spPr>
          <a:xfrm>
            <a:off x="4064254" y="4425554"/>
            <a:ext cx="1227826" cy="2432446"/>
          </a:xfrm>
          <a:prstGeom prst="flowChartInputOutput">
            <a:avLst/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данные 12"/>
          <p:cNvSpPr/>
          <p:nvPr/>
        </p:nvSpPr>
        <p:spPr>
          <a:xfrm>
            <a:off x="1042633" y="4425552"/>
            <a:ext cx="1368152" cy="2432448"/>
          </a:xfrm>
          <a:prstGeom prst="flowChartInputOutput">
            <a:avLst/>
          </a:prstGeom>
          <a:solidFill>
            <a:srgbClr val="FAC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данные 13"/>
          <p:cNvSpPr/>
          <p:nvPr/>
        </p:nvSpPr>
        <p:spPr>
          <a:xfrm>
            <a:off x="5004048" y="4425552"/>
            <a:ext cx="1224136" cy="2432448"/>
          </a:xfrm>
          <a:prstGeom prst="flowChartInputOutput">
            <a:avLst/>
          </a:prstGeom>
          <a:solidFill>
            <a:srgbClr val="B9F4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данные 14"/>
          <p:cNvSpPr/>
          <p:nvPr/>
        </p:nvSpPr>
        <p:spPr>
          <a:xfrm>
            <a:off x="5940152" y="4425553"/>
            <a:ext cx="1224136" cy="2432448"/>
          </a:xfrm>
          <a:prstGeom prst="flowChartInputOutput">
            <a:avLst/>
          </a:prstGeom>
          <a:solidFill>
            <a:srgbClr val="9DD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данные 15"/>
          <p:cNvSpPr/>
          <p:nvPr/>
        </p:nvSpPr>
        <p:spPr>
          <a:xfrm>
            <a:off x="6906957" y="4425553"/>
            <a:ext cx="1224136" cy="2432448"/>
          </a:xfrm>
          <a:prstGeom prst="flowChartInputOutput">
            <a:avLst/>
          </a:prstGeom>
          <a:solidFill>
            <a:srgbClr val="A68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данные 16"/>
          <p:cNvSpPr/>
          <p:nvPr/>
        </p:nvSpPr>
        <p:spPr>
          <a:xfrm>
            <a:off x="7884368" y="4425552"/>
            <a:ext cx="1187624" cy="2432448"/>
          </a:xfrm>
          <a:prstGeom prst="flowChartInputOutput">
            <a:avLst/>
          </a:prstGeom>
          <a:solidFill>
            <a:srgbClr val="D678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данные 17"/>
          <p:cNvSpPr/>
          <p:nvPr/>
        </p:nvSpPr>
        <p:spPr>
          <a:xfrm>
            <a:off x="0" y="4425553"/>
            <a:ext cx="1368152" cy="2432448"/>
          </a:xfrm>
          <a:prstGeom prst="flowChartInputOutput">
            <a:avLst/>
          </a:prstGeom>
          <a:solidFill>
            <a:srgbClr val="FB9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254" y="332656"/>
            <a:ext cx="4933305" cy="34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6578191">
            <a:off x="-109571" y="5089175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Добро и зло</a:t>
            </a:r>
          </a:p>
        </p:txBody>
      </p:sp>
      <p:sp>
        <p:nvSpPr>
          <p:cNvPr id="5" name="Прямоугольник 4"/>
          <p:cNvSpPr/>
          <p:nvPr/>
        </p:nvSpPr>
        <p:spPr>
          <a:xfrm rot="16588345">
            <a:off x="795565" y="5247841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Образ </a:t>
            </a:r>
            <a:r>
              <a:rPr lang="ru-RU" b="1" dirty="0" err="1">
                <a:solidFill>
                  <a:srgbClr val="002060"/>
                </a:solidFill>
              </a:rPr>
              <a:t>Шурале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625929">
            <a:off x="2075197" y="5095583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Баба – яга</a:t>
            </a:r>
          </a:p>
        </p:txBody>
      </p:sp>
      <p:sp>
        <p:nvSpPr>
          <p:cNvPr id="7" name="Прямоугольник 6"/>
          <p:cNvSpPr/>
          <p:nvPr/>
        </p:nvSpPr>
        <p:spPr>
          <a:xfrm rot="16580351">
            <a:off x="2695261" y="5269165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Золотая рыбка</a:t>
            </a:r>
          </a:p>
        </p:txBody>
      </p:sp>
      <p:sp>
        <p:nvSpPr>
          <p:cNvPr id="8" name="Прямоугольник 7"/>
          <p:cNvSpPr/>
          <p:nvPr/>
        </p:nvSpPr>
        <p:spPr>
          <a:xfrm rot="16545269">
            <a:off x="3846850" y="5247841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Жар – птица</a:t>
            </a:r>
          </a:p>
        </p:txBody>
      </p:sp>
      <p:sp>
        <p:nvSpPr>
          <p:cNvPr id="10" name="Прямоугольник 9"/>
          <p:cNvSpPr/>
          <p:nvPr/>
        </p:nvSpPr>
        <p:spPr>
          <a:xfrm rot="16648738">
            <a:off x="4772282" y="5247841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День и ночь</a:t>
            </a:r>
          </a:p>
        </p:txBody>
      </p:sp>
      <p:sp>
        <p:nvSpPr>
          <p:cNvPr id="20" name="Прямоугольник 19"/>
          <p:cNvSpPr/>
          <p:nvPr/>
        </p:nvSpPr>
        <p:spPr>
          <a:xfrm rot="16548204">
            <a:off x="5619356" y="4808965"/>
            <a:ext cx="1865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Цветик – </a:t>
            </a:r>
            <a:r>
              <a:rPr lang="ru-RU" b="1" dirty="0" err="1">
                <a:solidFill>
                  <a:srgbClr val="002060"/>
                </a:solidFill>
              </a:rPr>
              <a:t>семицветик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6551705">
            <a:off x="6376071" y="5259891"/>
            <a:ext cx="2285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Радуга народного искусства</a:t>
            </a:r>
          </a:p>
        </p:txBody>
      </p:sp>
      <p:sp>
        <p:nvSpPr>
          <p:cNvPr id="22" name="Прямоугольник 21"/>
          <p:cNvSpPr/>
          <p:nvPr/>
        </p:nvSpPr>
        <p:spPr>
          <a:xfrm rot="16549781">
            <a:off x="7733424" y="510209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Фантазёры</a:t>
            </a:r>
          </a:p>
        </p:txBody>
      </p:sp>
    </p:spTree>
    <p:extLst>
      <p:ext uri="{BB962C8B-B14F-4D97-AF65-F5344CB8AC3E}">
        <p14:creationId xmlns:p14="http://schemas.microsoft.com/office/powerpoint/2010/main" xmlns="" val="206169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3145985" y="4377085"/>
            <a:ext cx="2726614" cy="2357454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79000">
                <a:srgbClr val="BDBAF8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21425" y="4401650"/>
            <a:ext cx="2628956" cy="2332889"/>
          </a:xfrm>
          <a:prstGeom prst="roundRect">
            <a:avLst/>
          </a:prstGeom>
          <a:gradFill>
            <a:gsLst>
              <a:gs pos="18000">
                <a:srgbClr val="FFCCFF"/>
              </a:gs>
              <a:gs pos="100000">
                <a:srgbClr val="B9F4F5"/>
              </a:gs>
              <a:gs pos="74000">
                <a:srgbClr val="FFFF99"/>
              </a:gs>
              <a:gs pos="53000">
                <a:srgbClr val="B9F4F5"/>
              </a:gs>
              <a:gs pos="1000">
                <a:srgbClr val="D678C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279190" y="4377085"/>
            <a:ext cx="2643206" cy="2332888"/>
          </a:xfrm>
          <a:prstGeom prst="roundRect">
            <a:avLst/>
          </a:prstGeom>
          <a:gradFill flip="none" rotWithShape="1">
            <a:gsLst>
              <a:gs pos="0">
                <a:srgbClr val="A688F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860032" y="2685368"/>
            <a:ext cx="4062364" cy="523220"/>
          </a:xfrm>
          <a:prstGeom prst="rect">
            <a:avLst/>
          </a:prstGeom>
          <a:gradFill>
            <a:gsLst>
              <a:gs pos="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  <a:gs pos="1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5489" y="2685368"/>
            <a:ext cx="4338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Тема 1. «Добро и зло» 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1425" y="4434885"/>
            <a:ext cx="26289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Контрасты в </a:t>
            </a:r>
            <a:r>
              <a:rPr lang="ru-RU" b="1" i="1" dirty="0" smtClean="0">
                <a:solidFill>
                  <a:srgbClr val="002060"/>
                </a:solidFill>
              </a:rPr>
              <a:t>искусстве: </a:t>
            </a:r>
            <a:r>
              <a:rPr lang="ru-RU" b="1" i="1" dirty="0">
                <a:solidFill>
                  <a:srgbClr val="002060"/>
                </a:solidFill>
              </a:rPr>
              <a:t>цветовые и светлотные, контрасты размера и формы, </a:t>
            </a:r>
            <a:r>
              <a:rPr lang="ru-RU" b="1" i="1" dirty="0" smtClean="0">
                <a:solidFill>
                  <a:srgbClr val="002060"/>
                </a:solidFill>
              </a:rPr>
              <a:t>характеров</a:t>
            </a:r>
            <a:r>
              <a:rPr lang="ru-RU" b="1" i="1" dirty="0">
                <a:solidFill>
                  <a:srgbClr val="002060"/>
                </a:solidFill>
              </a:rPr>
              <a:t>, линий (округлые и угловатые). Живопись </a:t>
            </a:r>
            <a:r>
              <a:rPr lang="ru-RU" b="1" i="1" dirty="0" smtClean="0">
                <a:solidFill>
                  <a:srgbClr val="002060"/>
                </a:solidFill>
              </a:rPr>
              <a:t>(гуашь).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20220" y="4401650"/>
            <a:ext cx="25781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Образ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ru-RU" b="1" i="1" dirty="0" smtClean="0">
                <a:solidFill>
                  <a:srgbClr val="002060"/>
                </a:solidFill>
              </a:rPr>
              <a:t> Разнообразие образов в жизни и в музыке.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Музыкальные образы сказочных персонажей.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Контрасты в музыкальном. искусстве.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44208" y="4434885"/>
            <a:ext cx="24950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Образ. Разнообразие образов в кинестетическом восприятии. </a:t>
            </a:r>
            <a:r>
              <a:rPr lang="ru-RU" b="1" i="1" dirty="0" smtClean="0">
                <a:solidFill>
                  <a:srgbClr val="002060"/>
                </a:solidFill>
              </a:rPr>
              <a:t>Синхронизация </a:t>
            </a:r>
            <a:r>
              <a:rPr lang="ru-RU" b="1" i="1" dirty="0">
                <a:solidFill>
                  <a:srgbClr val="002060"/>
                </a:solidFill>
              </a:rPr>
              <a:t>работы полушарий головного </a:t>
            </a:r>
            <a:r>
              <a:rPr lang="ru-RU" b="1" i="1" dirty="0" smtClean="0">
                <a:solidFill>
                  <a:srgbClr val="002060"/>
                </a:solidFill>
              </a:rPr>
              <a:t>мозга.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5292080" y="1275525"/>
            <a:ext cx="3647162" cy="623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800" b="1" i="1" dirty="0" smtClean="0"/>
              <a:t>Раздел  4. </a:t>
            </a:r>
          </a:p>
          <a:p>
            <a:pPr lvl="0">
              <a:spcBef>
                <a:spcPct val="0"/>
              </a:spcBef>
            </a:pPr>
            <a:r>
              <a:rPr lang="ru-RU" sz="2800" b="1" i="1" dirty="0" smtClean="0"/>
              <a:t>Образы фантазии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3" descr="DSCN0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25" y="298334"/>
            <a:ext cx="4483734" cy="33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604" y="1874155"/>
            <a:ext cx="11398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трелка вниз 21"/>
          <p:cNvSpPr/>
          <p:nvPr/>
        </p:nvSpPr>
        <p:spPr>
          <a:xfrm>
            <a:off x="6357935" y="3208588"/>
            <a:ext cx="1071570" cy="749305"/>
          </a:xfrm>
          <a:prstGeom prst="downArrow">
            <a:avLst/>
          </a:prstGeom>
          <a:gradFill>
            <a:gsLst>
              <a:gs pos="45000">
                <a:srgbClr val="FFFF99"/>
              </a:gs>
              <a:gs pos="100000">
                <a:srgbClr val="B9F4F5"/>
              </a:gs>
              <a:gs pos="74000">
                <a:srgbClr val="B9F4F5"/>
              </a:gs>
              <a:gs pos="100000">
                <a:srgbClr val="FACB76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1151706" y="4017690"/>
            <a:ext cx="6286505" cy="1"/>
          </a:xfrm>
          <a:prstGeom prst="line">
            <a:avLst/>
          </a:prstGeom>
          <a:ln w="28575">
            <a:solidFill>
              <a:srgbClr val="B8D2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173112" y="4017690"/>
            <a:ext cx="0" cy="417195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294958" y="4017690"/>
            <a:ext cx="0" cy="383960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438211" y="4017690"/>
            <a:ext cx="0" cy="383960"/>
          </a:xfrm>
          <a:prstGeom prst="straightConnector1">
            <a:avLst/>
          </a:prstGeom>
          <a:ln w="28575">
            <a:solidFill>
              <a:srgbClr val="B8D2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Людмила\Desktop\Для газеты новой\IMG_3139.jpg"/>
          <p:cNvPicPr>
            <a:picLocks noChangeAspect="1" noChangeArrowheads="1"/>
          </p:cNvPicPr>
          <p:nvPr/>
        </p:nvPicPr>
        <p:blipFill rotWithShape="1">
          <a:blip r:embed="rId2" cstate="print"/>
          <a:srcRect l="4451" t="2640" r="3268"/>
          <a:stretch/>
        </p:blipFill>
        <p:spPr bwMode="auto">
          <a:xfrm>
            <a:off x="4139952" y="332656"/>
            <a:ext cx="4800476" cy="337642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620688"/>
            <a:ext cx="8572560" cy="9144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Основные формы </a:t>
            </a:r>
            <a:br>
              <a:rPr lang="ru-RU" sz="3200" b="1" dirty="0" smtClean="0"/>
            </a:br>
            <a:r>
              <a:rPr lang="ru-RU" sz="3200" b="1" dirty="0" smtClean="0"/>
              <a:t>и методы работы:</a:t>
            </a:r>
            <a:endParaRPr lang="ru-RU" sz="3200" b="1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204" y="1484784"/>
            <a:ext cx="8808292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C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театрализация,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CC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ACB7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игровые методы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ACB7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обучения,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ACB7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импровизаци</a:t>
            </a:r>
            <a:r>
              <a:rPr lang="ru-RU" sz="2400" b="1" dirty="0" smtClean="0">
                <a:solidFill>
                  <a:srgbClr val="FFFF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я,</a:t>
            </a:r>
            <a:endParaRPr lang="en-US" sz="2400" b="1" dirty="0" smtClean="0">
              <a:solidFill>
                <a:srgbClr val="FFFF9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A7D97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проектной </a:t>
            </a:r>
            <a:endParaRPr lang="ru-RU" sz="2400" b="1" dirty="0" smtClean="0">
              <a:solidFill>
                <a:srgbClr val="A7D97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A7D97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400" b="1" dirty="0">
                <a:solidFill>
                  <a:srgbClr val="A7D97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A7D97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8D2E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различные виды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B8D2E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арттерапии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8D2E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DBAF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музыкальная терапия (вокальная и дыхательная),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8D2E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фольклорная терапия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DBAF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также интегрированная с музыкой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BDBAF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сказкотерапия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DBAF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B8D2E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танцевальнодвигательная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8D2E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терапия,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BDBAF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цветотерапия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DBAF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B8D2E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драмотерапия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8D2E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E19BD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400" b="1" dirty="0" smtClean="0">
                <a:solidFill>
                  <a:srgbClr val="E19BD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упражнения,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99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акционизм</a:t>
            </a:r>
            <a:r>
              <a:rPr lang="ru-RU" sz="2400" b="1" dirty="0" smtClean="0">
                <a:solidFill>
                  <a:srgbClr val="FF99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FF99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перформанс</a:t>
            </a:r>
            <a:r>
              <a:rPr lang="ru-RU" sz="2400" b="1" dirty="0" smtClean="0">
                <a:solidFill>
                  <a:srgbClr val="FF99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инсталляция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99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99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654174"/>
            <a:ext cx="18589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385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Line 6"/>
          <p:cNvSpPr>
            <a:spLocks noChangeShapeType="1"/>
          </p:cNvSpPr>
          <p:nvPr/>
        </p:nvSpPr>
        <p:spPr bwMode="auto">
          <a:xfrm>
            <a:off x="1576366" y="1285860"/>
            <a:ext cx="6781800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1" name="Прямоугольник 7"/>
          <p:cNvSpPr>
            <a:spLocks noChangeArrowheads="1"/>
          </p:cNvSpPr>
          <p:nvPr/>
        </p:nvSpPr>
        <p:spPr bwMode="auto">
          <a:xfrm>
            <a:off x="2338388" y="3244850"/>
            <a:ext cx="249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143240" y="1428736"/>
            <a:ext cx="2743200" cy="1944688"/>
          </a:xfrm>
          <a:prstGeom prst="downArrow">
            <a:avLst>
              <a:gd name="adj1" fmla="val 76522"/>
              <a:gd name="adj2" fmla="val 25000"/>
            </a:avLst>
          </a:prstGeom>
          <a:gradFill>
            <a:gsLst>
              <a:gs pos="100000">
                <a:srgbClr val="FFD03B"/>
              </a:gs>
              <a:gs pos="0">
                <a:srgbClr val="DE92D9"/>
              </a:gs>
              <a:gs pos="43000">
                <a:srgbClr val="C4D6EB"/>
              </a:gs>
              <a:gs pos="100000">
                <a:srgbClr val="FFEBFA"/>
              </a:gs>
            </a:gsLst>
            <a:lin ang="16200000" scaled="0"/>
          </a:gradFill>
          <a:ln w="9525">
            <a:solidFill>
              <a:srgbClr val="F46C3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/>
              <a:t>  </a:t>
            </a:r>
            <a:endParaRPr lang="ru-RU" sz="1600" dirty="0">
              <a:solidFill>
                <a:srgbClr val="F46C3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500042"/>
            <a:ext cx="86439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sz="4800" b="1" dirty="0" smtClean="0"/>
              <a:t>Планируемые результаты</a:t>
            </a:r>
            <a:endParaRPr lang="ru-RU" sz="4800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785926"/>
            <a:ext cx="1857389" cy="78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14282" y="3357562"/>
            <a:ext cx="864399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99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Формирование устойчивых познавательных потребностей при переходе  от игры к учению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99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996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Формирование мотивации достижения успеха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99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Формирование внутренней позиции будущего школьника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3" descr="S73007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11" t="36205" r="18702" b="11330"/>
          <a:stretch>
            <a:fillRect/>
          </a:stretch>
        </p:blipFill>
        <p:spPr bwMode="auto">
          <a:xfrm>
            <a:off x="285720" y="1357298"/>
            <a:ext cx="2924744" cy="20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Администратор\Рабочий стол\Фото для конференции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8"/>
          <a:stretch>
            <a:fillRect/>
          </a:stretch>
        </p:blipFill>
        <p:spPr bwMode="auto">
          <a:xfrm>
            <a:off x="5929322" y="1428736"/>
            <a:ext cx="3092182" cy="19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92080" y="3029228"/>
            <a:ext cx="3690467" cy="3640132"/>
          </a:xfrm>
          <a:prstGeom prst="roundRect">
            <a:avLst/>
          </a:prstGeom>
          <a:gradFill flip="none" rotWithShape="1">
            <a:gsLst>
              <a:gs pos="0">
                <a:srgbClr val="FFFF99">
                  <a:lumMod val="64000"/>
                  <a:lumOff val="36000"/>
                </a:srgbClr>
              </a:gs>
              <a:gs pos="30000">
                <a:srgbClr val="A7D971">
                  <a:lumMod val="46000"/>
                  <a:lumOff val="54000"/>
                </a:srgbClr>
              </a:gs>
              <a:gs pos="100000">
                <a:schemeClr val="tx2">
                  <a:lumMod val="9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DSC015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72"/>
          <a:stretch>
            <a:fillRect/>
          </a:stretch>
        </p:blipFill>
        <p:spPr bwMode="auto">
          <a:xfrm>
            <a:off x="234083" y="3044964"/>
            <a:ext cx="4887243" cy="33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252" y="435472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Контрольно- оценочная и диагностическая деятельность</a:t>
            </a:r>
            <a:endParaRPr lang="ru-RU" sz="3200" b="1" dirty="0"/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234083" y="1279453"/>
            <a:ext cx="874846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периодически реализуется  в процессе: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C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анализа практических работ,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BDBAF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творческих выступлений учащихся,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общей диагностики возрастного развития.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2956468"/>
            <a:ext cx="3707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Итоговое занятие каждого раздела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включает: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выставки </a:t>
            </a:r>
            <a:endParaRPr lang="en-US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творческих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работ, 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сценические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выступления, 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литературно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музыкальные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сюрпризы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089" y="3284981"/>
            <a:ext cx="18589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6414" y="157684"/>
            <a:ext cx="1852159" cy="265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Администратор\Рабочий стол\Фото для конференции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1457" y="2407515"/>
            <a:ext cx="5655572" cy="424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85728"/>
            <a:ext cx="3236726" cy="10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995936" y="1229856"/>
            <a:ext cx="6035040" cy="1340768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kern="0" dirty="0" smtClean="0">
                <a:solidFill>
                  <a:srgbClr val="B84898"/>
                </a:solidFill>
                <a:effectLst/>
                <a:latin typeface="Comic Sans MS" pitchFamily="66" charset="0"/>
                <a:ea typeface="+mn-ea"/>
                <a:cs typeface="+mn-cs"/>
              </a:rPr>
              <a:t>    </a:t>
            </a:r>
            <a:r>
              <a:rPr lang="ru-RU" sz="3200" b="1" kern="0" dirty="0" smtClean="0">
                <a:solidFill>
                  <a:srgbClr val="E19BDC"/>
                </a:solidFill>
                <a:effectLst/>
                <a:latin typeface="Comic Sans MS" pitchFamily="66" charset="0"/>
                <a:ea typeface="+mn-ea"/>
                <a:cs typeface="+mn-cs"/>
              </a:rPr>
              <a:t>Все </a:t>
            </a:r>
            <a:r>
              <a:rPr lang="ru-RU" sz="3200" b="1" kern="0" dirty="0">
                <a:solidFill>
                  <a:srgbClr val="E19BDC"/>
                </a:solidFill>
                <a:effectLst/>
                <a:latin typeface="Comic Sans MS" pitchFamily="66" charset="0"/>
                <a:ea typeface="+mn-ea"/>
                <a:cs typeface="+mn-cs"/>
              </a:rPr>
              <a:t>второстепенно </a:t>
            </a:r>
            <a:br>
              <a:rPr lang="ru-RU" sz="3200" b="1" kern="0" dirty="0">
                <a:solidFill>
                  <a:srgbClr val="E19BDC"/>
                </a:solidFill>
                <a:effectLst/>
                <a:latin typeface="Comic Sans MS" pitchFamily="66" charset="0"/>
                <a:ea typeface="+mn-ea"/>
                <a:cs typeface="+mn-cs"/>
              </a:rPr>
            </a:br>
            <a:r>
              <a:rPr lang="ru-RU" sz="3200" b="1" kern="0" dirty="0">
                <a:solidFill>
                  <a:srgbClr val="E19BDC"/>
                </a:solidFill>
                <a:effectLst/>
                <a:latin typeface="Comic Sans MS" pitchFamily="66" charset="0"/>
                <a:ea typeface="+mn-ea"/>
                <a:cs typeface="+mn-cs"/>
              </a:rPr>
              <a:t>в сравнении с заботой </a:t>
            </a:r>
            <a:br>
              <a:rPr lang="ru-RU" sz="3200" b="1" kern="0" dirty="0">
                <a:solidFill>
                  <a:srgbClr val="E19BDC"/>
                </a:solidFill>
                <a:effectLst/>
                <a:latin typeface="Comic Sans MS" pitchFamily="66" charset="0"/>
                <a:ea typeface="+mn-ea"/>
                <a:cs typeface="+mn-cs"/>
              </a:rPr>
            </a:br>
            <a:r>
              <a:rPr lang="ru-RU" sz="3200" b="1" kern="0" dirty="0">
                <a:solidFill>
                  <a:srgbClr val="E19BDC"/>
                </a:solidFill>
                <a:effectLst/>
                <a:latin typeface="Comic Sans MS" pitchFamily="66" charset="0"/>
                <a:ea typeface="+mn-ea"/>
                <a:cs typeface="+mn-cs"/>
              </a:rPr>
              <a:t>о детях.</a:t>
            </a:r>
            <a:br>
              <a:rPr lang="ru-RU" sz="3200" b="1" kern="0" dirty="0">
                <a:solidFill>
                  <a:srgbClr val="E19BDC"/>
                </a:solidFill>
                <a:effectLst/>
                <a:latin typeface="Comic Sans MS" pitchFamily="66" charset="0"/>
                <a:ea typeface="+mn-ea"/>
                <a:cs typeface="+mn-cs"/>
              </a:rPr>
            </a:br>
            <a:endParaRPr lang="ru-RU" sz="1600" b="1" kern="0" dirty="0">
              <a:solidFill>
                <a:srgbClr val="E19BDC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5292080" y="2204864"/>
            <a:ext cx="37338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19BDC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Иоанн Златоуст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19B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22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Людмила\Desktop\Фото старт\Фото старт январь\Музыка\DSCN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3384376" cy="111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Людмила\Desktop\Фото старт\Фото старт январь\Двигательная активность\DSCN1141.jpg"/>
          <p:cNvPicPr>
            <a:picLocks noChangeAspect="1" noChangeArrowheads="1"/>
          </p:cNvPicPr>
          <p:nvPr/>
        </p:nvPicPr>
        <p:blipFill>
          <a:blip r:embed="rId4" cstate="print"/>
          <a:srcRect r="14543"/>
          <a:stretch>
            <a:fillRect/>
          </a:stretch>
        </p:blipFill>
        <p:spPr bwMode="auto">
          <a:xfrm>
            <a:off x="5292080" y="332656"/>
            <a:ext cx="3168352" cy="278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Людмила\Desktop\Выступление на курсах\7 детское творчество\Фото старт\ПОдарок папе старт\DSCN13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3504400" cy="262815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043608" y="2924944"/>
            <a:ext cx="4104456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</a:t>
            </a:r>
            <a:endParaRPr lang="ru-RU" sz="5400" b="1" cap="none" spc="50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90840" y="1844824"/>
            <a:ext cx="4753160" cy="175432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Двигательная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активность</a:t>
            </a:r>
            <a:endParaRPr lang="ru-RU" sz="5400" b="1" cap="none" spc="50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07904" y="4869160"/>
            <a:ext cx="5784853" cy="1754326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Изобразительное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искусство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дмила\Desktop\Фото- октябрь - 2012\2012 окт муз\DSCN5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34648"/>
            <a:ext cx="4200671" cy="3150336"/>
          </a:xfrm>
          <a:prstGeom prst="rect">
            <a:avLst/>
          </a:prstGeom>
          <a:noFill/>
        </p:spPr>
      </p:pic>
      <p:pic>
        <p:nvPicPr>
          <p:cNvPr id="5" name="Picture 2" descr="C:\Users\Людмила\Desktop\Фото- октябрь - 2012\2012 окт муз\DSCN5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4032663" cy="3024336"/>
          </a:xfrm>
          <a:prstGeom prst="rect">
            <a:avLst/>
          </a:prstGeom>
          <a:noFill/>
        </p:spPr>
      </p:pic>
      <p:pic>
        <p:nvPicPr>
          <p:cNvPr id="9" name="Picture 2" descr="C:\Users\Людмила\Desktop\Фото старт\Музыка Талии\DSCN1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3792421" cy="2844316"/>
          </a:xfrm>
          <a:prstGeom prst="rect">
            <a:avLst/>
          </a:prstGeom>
          <a:noFill/>
        </p:spPr>
      </p:pic>
      <p:pic>
        <p:nvPicPr>
          <p:cNvPr id="10" name="Picture 2" descr="C:\Users\Людмила\Desktop\Фото старт\Фото старт январь\Музыка\DSCN1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22447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Людмила\Desktop\Фото- октябрь - 2012\2012 окт двиг\DSCN5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128414" cy="3096146"/>
          </a:xfrm>
          <a:prstGeom prst="rect">
            <a:avLst/>
          </a:prstGeom>
          <a:noFill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C:\Users\Людмила\Desktop\Фото старт\Фото старт январь\Двигательная активность\DSCN1141.jpg"/>
          <p:cNvPicPr>
            <a:picLocks noChangeAspect="1" noChangeArrowheads="1"/>
          </p:cNvPicPr>
          <p:nvPr/>
        </p:nvPicPr>
        <p:blipFill>
          <a:blip r:embed="rId3" cstate="print"/>
          <a:srcRect r="14543"/>
          <a:stretch>
            <a:fillRect/>
          </a:stretch>
        </p:blipFill>
        <p:spPr bwMode="auto">
          <a:xfrm>
            <a:off x="395536" y="3345365"/>
            <a:ext cx="4002531" cy="351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Людмила\Desktop\Фото старт\Фото старт январь\Двигательная активность\DSCN1130.jpg"/>
          <p:cNvPicPr>
            <a:picLocks noChangeAspect="1" noChangeArrowheads="1"/>
          </p:cNvPicPr>
          <p:nvPr/>
        </p:nvPicPr>
        <p:blipFill>
          <a:blip r:embed="rId4" cstate="print"/>
          <a:srcRect r="24261"/>
          <a:stretch>
            <a:fillRect/>
          </a:stretch>
        </p:blipFill>
        <p:spPr bwMode="auto">
          <a:xfrm>
            <a:off x="4643438" y="428604"/>
            <a:ext cx="4071934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юдмила\Desktop\Фото- октябрь - 2012\Гусеница\DSCN5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857232"/>
            <a:ext cx="3143272" cy="2357329"/>
          </a:xfrm>
          <a:prstGeom prst="rect">
            <a:avLst/>
          </a:prstGeom>
          <a:noFill/>
        </p:spPr>
      </p:pic>
      <p:pic>
        <p:nvPicPr>
          <p:cNvPr id="6" name="Picture 2" descr="C:\Users\Людмила\Desktop\Фото- октябрь - 2012\Ёлка\DSCN5915.JPG"/>
          <p:cNvPicPr>
            <a:picLocks noChangeAspect="1" noChangeArrowheads="1"/>
          </p:cNvPicPr>
          <p:nvPr/>
        </p:nvPicPr>
        <p:blipFill>
          <a:blip r:embed="rId3" cstate="print"/>
          <a:srcRect t="9505"/>
          <a:stretch>
            <a:fillRect/>
          </a:stretch>
        </p:blipFill>
        <p:spPr bwMode="auto">
          <a:xfrm>
            <a:off x="6215074" y="214290"/>
            <a:ext cx="2928926" cy="3534217"/>
          </a:xfrm>
          <a:prstGeom prst="rect">
            <a:avLst/>
          </a:prstGeom>
          <a:noFill/>
        </p:spPr>
      </p:pic>
      <p:pic>
        <p:nvPicPr>
          <p:cNvPr id="7" name="Picture 2" descr="C:\Users\Людмила\Desktop\Фото- октябрь - 2012\Ёлка\DSCN5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8242" y="3861048"/>
            <a:ext cx="2105758" cy="2807827"/>
          </a:xfrm>
          <a:prstGeom prst="rect">
            <a:avLst/>
          </a:prstGeom>
          <a:noFill/>
        </p:spPr>
      </p:pic>
      <p:pic>
        <p:nvPicPr>
          <p:cNvPr id="8" name="Picture 3" descr="C:\Users\Людмила\Desktop\Фото- октябрь - 2012\2012 окт оригами\DSCN5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49080"/>
            <a:ext cx="3347864" cy="2510764"/>
          </a:xfrm>
          <a:prstGeom prst="rect">
            <a:avLst/>
          </a:prstGeom>
          <a:noFill/>
        </p:spPr>
      </p:pic>
      <p:pic>
        <p:nvPicPr>
          <p:cNvPr id="10" name="Picture 2" descr="C:\Users\Людмила\Desktop\Фото- октябрь - 2012\Ёлка\DSCN58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14290"/>
            <a:ext cx="2678783" cy="3571900"/>
          </a:xfrm>
          <a:prstGeom prst="rect">
            <a:avLst/>
          </a:prstGeom>
          <a:noFill/>
        </p:spPr>
      </p:pic>
      <p:pic>
        <p:nvPicPr>
          <p:cNvPr id="11" name="Picture 2" descr="C:\Users\Людмила\Desktop\Фото- октябрь - 2012\2012 окт оригами\DSCN56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4149080"/>
            <a:ext cx="3312138" cy="24839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Людмила\Desktop\Разное\Старт 2011 - 12 и фото нач шк\Итоговый праздник Старт\Праздник - старт - фото\DSCN1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429182"/>
            <a:ext cx="4572000" cy="3428818"/>
          </a:xfrm>
          <a:prstGeom prst="rect">
            <a:avLst/>
          </a:prstGeom>
          <a:noFill/>
        </p:spPr>
      </p:pic>
      <p:pic>
        <p:nvPicPr>
          <p:cNvPr id="1027" name="Picture 3" descr="C:\Users\Людмила\Desktop\Разное\Старт 2011 - 12 и фото нач шк\Итоговый праздник Старт\Праздник - старт - фото\DSCN1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36504" cy="3402197"/>
          </a:xfrm>
          <a:prstGeom prst="rect">
            <a:avLst/>
          </a:prstGeom>
          <a:noFill/>
        </p:spPr>
      </p:pic>
      <p:pic>
        <p:nvPicPr>
          <p:cNvPr id="1028" name="Picture 4" descr="C:\Users\Людмила\Desktop\Разное\Старт 2011 - 12 и фото нач шк\Итоговый праздник Старт\Праздник - старт - фото\DSCN1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756" y="0"/>
            <a:ext cx="4572244" cy="3429000"/>
          </a:xfrm>
          <a:prstGeom prst="rect">
            <a:avLst/>
          </a:prstGeom>
          <a:noFill/>
        </p:spPr>
      </p:pic>
      <p:pic>
        <p:nvPicPr>
          <p:cNvPr id="1029" name="Picture 5" descr="C:\Users\Людмила\Desktop\Разное\Старт 2011 - 12 и фото нач шк\Итоговый праздник Старт\Праздник - старт - фото\DSCN18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4427984" cy="33208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-213826"/>
            <a:ext cx="9144000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Литература: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	Алпатов М. В., Ростовцев Н. Н. Искусство: Живопись: Скульптура: Архитектура: Графика: Кн. Для учителя. В 3-х ч.– М.: Просвещение, 1987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	Белов А. М.,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Вязовикина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К. А., Данилова А. А.. и др. Искусство: научно – популярное издание для детей. – М.:ЗАО «РОСМЭН – ПРЕСС», 2008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	Богуславская И. Я. Народное искусство. – С. – Петербург, Государственный Русский музей, 1995.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4.	Бореев Ю. Б. Эстетика. – М. «Издательство политической литературы»,1988.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5.	Волков Б.С., Волкова Н.В. Детская психология: Логические схемы. – М.: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Гуманит.изд.центр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ВЛАДОС, 2002.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6.	Диалектика воспитания и самовоспитания творческой личности. - Издательство Казанского университета: 2008.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7.	Дмитриева Л.Г.,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Черноиваненко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Н.М. «Методика музыкального воспитания в школе»  Москва 1989 г. 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8.	Ионина Н. А. 100 великих картин. – М.: Вече, 2007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9.	Казаченков  С.Н. «От урока к концерту» 1990г.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10.	Калашникова Н. Т. 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Плужникова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Г. А. Одежда народов СССР. – М.: «Планета», 1990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11.	Калинина Р.Р. В гостях у Золушки.- Псков; ПОИУУ, 1997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12.	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Левис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Ш.,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Левис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Ш.К. Ребенок и стресс. – СПб: Питер Пресс, 1996.Андреев В. И.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13.	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Лешли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Д. Работать с маленькими детьми, поощрять их развитие и решать проблемы. – М.: Просвещение, 1991.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14.	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Мерцалова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М. Н. Поэзия народного костюма. – М.: Молодая гвардия, 1988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15.	Молодёжи об искусстве. – Таллинн: Кунст,1990.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16.	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Петкова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С. М. Справочник по мировой культуре и искусству – Ростов на Дону: Феникс, 2010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17.	Попов В., Добровольская Н.,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Халабузарь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П. «Методика музыкального воспитания» Москва 1990г.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18.	Сиротюк А.Л. Обучение детей с учетом психофизиологии: Практическое руководство для учителей и родителей. М.: ТЦ Сфера, 2001. – 128 с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19.	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Сруве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Г.А.  «Школьный хор»  Москва 2002г.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20.	Стулова  Г.П. «Теория и практика работы с детским хором»  2002г.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21.	Терентьева  Н.А. «Программа для педагогов общеобразовательных школ»     Москва 1994г.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22.	Червонная С. М. Искусство Татарии. – М.» Искусство», 1987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23.	Энциклопедия для детей. Т. 7. Искусство. – М.: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Аванта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+, 1997.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9889"/>
            <a:ext cx="612069" cy="25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266" y="2491531"/>
            <a:ext cx="2859734" cy="214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845678" y="2524076"/>
            <a:ext cx="3438588" cy="1913036"/>
          </a:xfrm>
          <a:prstGeom prst="roundRect">
            <a:avLst/>
          </a:prstGeom>
          <a:gradFill>
            <a:gsLst>
              <a:gs pos="5000">
                <a:srgbClr val="FFFF99"/>
              </a:gs>
              <a:gs pos="57000">
                <a:schemeClr val="tx1"/>
              </a:gs>
              <a:gs pos="96000">
                <a:srgbClr val="FFCCCC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7368" y="2880429"/>
            <a:ext cx="3126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Спасибо за внимание!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60" y="16844"/>
            <a:ext cx="1863439" cy="25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1773" y="0"/>
            <a:ext cx="1761494" cy="252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C:\Documents and Settings\Администратор\Рабочий стол\Фото - идея\Оригами - уточка\DSCN06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34" b="15722"/>
          <a:stretch/>
        </p:blipFill>
        <p:spPr bwMode="auto">
          <a:xfrm>
            <a:off x="1848879" y="10208"/>
            <a:ext cx="2616979" cy="25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5" t="15110" r="11007" b="10183"/>
          <a:stretch/>
        </p:blipFill>
        <p:spPr bwMode="auto">
          <a:xfrm>
            <a:off x="4443472" y="16844"/>
            <a:ext cx="2908301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DSC0159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32" t="16504"/>
          <a:stretch/>
        </p:blipFill>
        <p:spPr bwMode="auto">
          <a:xfrm>
            <a:off x="1" y="2495285"/>
            <a:ext cx="2845678" cy="22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Изображение 03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2" t="27677" r="3509" b="14152"/>
          <a:stretch/>
        </p:blipFill>
        <p:spPr bwMode="auto">
          <a:xfrm>
            <a:off x="3966057" y="4437112"/>
            <a:ext cx="5177943" cy="243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9265" y="4437112"/>
            <a:ext cx="1936792" cy="240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C:\Documents and Settings\Администратор\Рабочий стол\Фото - идея\Занятие - Ирина\DSCN067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8" t="6550" r="9058" b="18373"/>
          <a:stretch/>
        </p:blipFill>
        <p:spPr bwMode="auto">
          <a:xfrm>
            <a:off x="-70260" y="4437112"/>
            <a:ext cx="2099525" cy="243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Documents and Settings\Администратор\Рабочий стол\Фото - идея\Аня - осень\DSCN07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840" y="2508953"/>
            <a:ext cx="1438396" cy="19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824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2133600" y="1052736"/>
            <a:ext cx="7010400" cy="3429024"/>
          </a:xfrm>
        </p:spPr>
        <p:txBody>
          <a:bodyPr/>
          <a:lstStyle/>
          <a:p>
            <a:r>
              <a:rPr lang="ru-RU" dirty="0" smtClean="0">
                <a:solidFill>
                  <a:srgbClr val="FFD03B"/>
                </a:solidFill>
              </a:rPr>
              <a:t> </a:t>
            </a:r>
            <a:r>
              <a:rPr lang="ru-RU" sz="2800" b="1" dirty="0" smtClean="0">
                <a:solidFill>
                  <a:srgbClr val="FFD03B"/>
                </a:solidFill>
              </a:rPr>
              <a:t>интеллектуальное и нравственное развитие детей через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D03B"/>
                </a:solidFill>
              </a:rPr>
              <a:t>   эмоционально – чувственное восприятие, 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D03B"/>
                </a:solidFill>
              </a:rPr>
              <a:t>   макро- и микро- моторику</a:t>
            </a:r>
            <a:endParaRPr lang="ru-RU" sz="2800" dirty="0">
              <a:solidFill>
                <a:srgbClr val="FFD03B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214346" y="4000504"/>
            <a:ext cx="916712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Авторы: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психолог высшей квалификационной категории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Попова Ирина Александровна;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учитель изобразительного искусства высшей квалификационной категории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Калмыкова Людмила Александровна;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учитель музыки высшей квалификационной категории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Асылгараева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Талия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Раисовна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285728"/>
            <a:ext cx="3022056" cy="99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Людмила\Desktop\Весна -Юный художник\Акция Валерии - 2\фото 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142984"/>
            <a:ext cx="1746234" cy="261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96DC6D-11DB-49E1-AF5E-1873A7AEB7F6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8195" name="Oval 11"/>
          <p:cNvSpPr>
            <a:spLocks noChangeArrowheads="1"/>
          </p:cNvSpPr>
          <p:nvPr/>
        </p:nvSpPr>
        <p:spPr bwMode="auto">
          <a:xfrm rot="5400000">
            <a:off x="3274208" y="2988464"/>
            <a:ext cx="2738460" cy="4572032"/>
          </a:xfrm>
          <a:prstGeom prst="ellipse">
            <a:avLst/>
          </a:prstGeom>
          <a:noFill/>
          <a:ln w="28575">
            <a:solidFill>
              <a:srgbClr val="65D7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172" y="533400"/>
            <a:ext cx="9001328" cy="609600"/>
            <a:chOff x="402" y="288"/>
            <a:chExt cx="5214" cy="384"/>
          </a:xfrm>
        </p:grpSpPr>
        <p:sp>
          <p:nvSpPr>
            <p:cNvPr id="8206" name="Rectangle 5"/>
            <p:cNvSpPr>
              <a:spLocks noChangeArrowheads="1"/>
            </p:cNvSpPr>
            <p:nvPr/>
          </p:nvSpPr>
          <p:spPr bwMode="auto">
            <a:xfrm>
              <a:off x="402" y="288"/>
              <a:ext cx="5118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r"/>
              <a:r>
                <a:rPr lang="ru-RU" sz="3600" b="1" dirty="0" smtClean="0"/>
                <a:t>Составляющие рабочей программы</a:t>
              </a:r>
            </a:p>
          </p:txBody>
        </p:sp>
        <p:sp>
          <p:nvSpPr>
            <p:cNvPr id="8207" name="Line 6"/>
            <p:cNvSpPr>
              <a:spLocks noChangeShapeType="1"/>
            </p:cNvSpPr>
            <p:nvPr/>
          </p:nvSpPr>
          <p:spPr bwMode="auto">
            <a:xfrm>
              <a:off x="1344" y="672"/>
              <a:ext cx="4272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197" name="Oval 2"/>
          <p:cNvSpPr>
            <a:spLocks noChangeArrowheads="1"/>
          </p:cNvSpPr>
          <p:nvPr/>
        </p:nvSpPr>
        <p:spPr bwMode="auto">
          <a:xfrm>
            <a:off x="214282" y="2401176"/>
            <a:ext cx="4041805" cy="2541595"/>
          </a:xfrm>
          <a:prstGeom prst="ellipse">
            <a:avLst/>
          </a:prstGeom>
          <a:noFill/>
          <a:ln w="28575">
            <a:solidFill>
              <a:srgbClr val="DE92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Oval 4"/>
          <p:cNvSpPr>
            <a:spLocks noChangeArrowheads="1"/>
          </p:cNvSpPr>
          <p:nvPr/>
        </p:nvSpPr>
        <p:spPr bwMode="auto">
          <a:xfrm>
            <a:off x="5142614" y="2401176"/>
            <a:ext cx="3858542" cy="2541595"/>
          </a:xfrm>
          <a:prstGeom prst="ellipse">
            <a:avLst/>
          </a:prstGeom>
          <a:noFill/>
          <a:ln w="28575">
            <a:solidFill>
              <a:srgbClr val="B4DE86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200" name="Picture 9" descr="J03433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928934"/>
            <a:ext cx="2133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TextBox 21"/>
          <p:cNvSpPr txBox="1">
            <a:spLocks noChangeArrowheads="1"/>
          </p:cNvSpPr>
          <p:nvPr/>
        </p:nvSpPr>
        <p:spPr bwMode="auto">
          <a:xfrm>
            <a:off x="2928926" y="5072074"/>
            <a:ext cx="40005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65D7FF"/>
                </a:solidFill>
              </a:rPr>
              <a:t>музыкальное искусство </a:t>
            </a:r>
            <a:endParaRPr lang="ru-RU" sz="4000" b="1" dirty="0">
              <a:solidFill>
                <a:srgbClr val="65D7FF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214422"/>
            <a:ext cx="3786214" cy="124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85720" y="3143248"/>
            <a:ext cx="42947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DE92D9"/>
                </a:solidFill>
              </a:rPr>
              <a:t>изобразительное </a:t>
            </a:r>
          </a:p>
          <a:p>
            <a:r>
              <a:rPr lang="ru-RU" sz="3600" b="1" dirty="0" smtClean="0">
                <a:solidFill>
                  <a:srgbClr val="DE92D9"/>
                </a:solidFill>
              </a:rPr>
              <a:t>искусство</a:t>
            </a:r>
            <a:endParaRPr lang="ru-RU" sz="3600" dirty="0">
              <a:solidFill>
                <a:srgbClr val="DE92D9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29256" y="3071810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B4DE86"/>
                </a:solidFill>
              </a:rPr>
              <a:t>двигательная культура</a:t>
            </a:r>
            <a:endParaRPr lang="ru-RU" sz="3600" dirty="0">
              <a:solidFill>
                <a:srgbClr val="B4DE86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96DC6D-11DB-49E1-AF5E-1873A7AEB7F6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8195" name="Oval 11"/>
          <p:cNvSpPr>
            <a:spLocks noChangeArrowheads="1"/>
          </p:cNvSpPr>
          <p:nvPr/>
        </p:nvSpPr>
        <p:spPr bwMode="auto">
          <a:xfrm rot="5400000">
            <a:off x="3345646" y="3059902"/>
            <a:ext cx="2738460" cy="4429156"/>
          </a:xfrm>
          <a:prstGeom prst="ellipse">
            <a:avLst/>
          </a:prstGeom>
          <a:noFill/>
          <a:ln w="28575">
            <a:solidFill>
              <a:srgbClr val="65D7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548" y="500063"/>
            <a:ext cx="8286608" cy="642938"/>
            <a:chOff x="816" y="267"/>
            <a:chExt cx="4800" cy="405"/>
          </a:xfrm>
        </p:grpSpPr>
        <p:sp>
          <p:nvSpPr>
            <p:cNvPr id="8206" name="Rectangle 5"/>
            <p:cNvSpPr>
              <a:spLocks noChangeArrowheads="1"/>
            </p:cNvSpPr>
            <p:nvPr/>
          </p:nvSpPr>
          <p:spPr bwMode="auto">
            <a:xfrm>
              <a:off x="816" y="267"/>
              <a:ext cx="4014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r"/>
              <a:r>
                <a:rPr lang="ru-RU" sz="3600" b="1" dirty="0" smtClean="0"/>
                <a:t>Сферы развития ребёнка</a:t>
              </a:r>
            </a:p>
          </p:txBody>
        </p:sp>
        <p:sp>
          <p:nvSpPr>
            <p:cNvPr id="8207" name="Line 6"/>
            <p:cNvSpPr>
              <a:spLocks noChangeShapeType="1"/>
            </p:cNvSpPr>
            <p:nvPr/>
          </p:nvSpPr>
          <p:spPr bwMode="auto">
            <a:xfrm>
              <a:off x="1344" y="672"/>
              <a:ext cx="4272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197" name="Oval 2"/>
          <p:cNvSpPr>
            <a:spLocks noChangeArrowheads="1"/>
          </p:cNvSpPr>
          <p:nvPr/>
        </p:nvSpPr>
        <p:spPr bwMode="auto">
          <a:xfrm>
            <a:off x="214282" y="2357430"/>
            <a:ext cx="4041805" cy="2660653"/>
          </a:xfrm>
          <a:prstGeom prst="ellipse">
            <a:avLst/>
          </a:prstGeom>
          <a:noFill/>
          <a:ln w="28575">
            <a:solidFill>
              <a:srgbClr val="DE92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Oval 4"/>
          <p:cNvSpPr>
            <a:spLocks noChangeArrowheads="1"/>
          </p:cNvSpPr>
          <p:nvPr/>
        </p:nvSpPr>
        <p:spPr bwMode="auto">
          <a:xfrm>
            <a:off x="5033938" y="2428868"/>
            <a:ext cx="4110062" cy="2541595"/>
          </a:xfrm>
          <a:prstGeom prst="ellipse">
            <a:avLst/>
          </a:prstGeom>
          <a:noFill/>
          <a:ln w="28575">
            <a:solidFill>
              <a:srgbClr val="B4DE86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4" name="TextBox 21"/>
          <p:cNvSpPr txBox="1">
            <a:spLocks noChangeArrowheads="1"/>
          </p:cNvSpPr>
          <p:nvPr/>
        </p:nvSpPr>
        <p:spPr bwMode="auto">
          <a:xfrm>
            <a:off x="3071802" y="5286388"/>
            <a:ext cx="3214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65D7FF"/>
                </a:solidFill>
              </a:rPr>
              <a:t>социальная</a:t>
            </a:r>
            <a:r>
              <a:rPr lang="ru-RU" sz="4000" b="1" dirty="0" smtClean="0">
                <a:solidFill>
                  <a:srgbClr val="65D7FF"/>
                </a:solidFill>
              </a:rPr>
              <a:t> </a:t>
            </a:r>
            <a:endParaRPr lang="ru-RU" sz="4000" b="1" dirty="0">
              <a:solidFill>
                <a:srgbClr val="65D7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3214686"/>
            <a:ext cx="3693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DE92D9"/>
                </a:solidFill>
              </a:rPr>
              <a:t>эмоциональная</a:t>
            </a:r>
            <a:r>
              <a:rPr lang="ru-RU" sz="3600" b="1" dirty="0" smtClean="0">
                <a:solidFill>
                  <a:srgbClr val="DE92D9"/>
                </a:solidFill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00298" y="1785926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99"/>
                </a:solidFill>
              </a:rPr>
              <a:t>интеллектуальная</a:t>
            </a:r>
            <a:endParaRPr lang="ru-RU" sz="3600" dirty="0">
              <a:solidFill>
                <a:srgbClr val="FFFF99"/>
              </a:solidFill>
            </a:endParaRPr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2428860" y="1142984"/>
            <a:ext cx="4929222" cy="2541595"/>
          </a:xfrm>
          <a:prstGeom prst="ellipse">
            <a:avLst/>
          </a:prstGeom>
          <a:noFill/>
          <a:ln w="2857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86446" y="3357562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B4DE86"/>
                </a:solidFill>
              </a:rPr>
              <a:t>физическая</a:t>
            </a:r>
            <a:endParaRPr lang="ru-RU" sz="3600" dirty="0">
              <a:solidFill>
                <a:srgbClr val="B4DE86"/>
              </a:solidFill>
            </a:endParaRPr>
          </a:p>
        </p:txBody>
      </p:sp>
      <p:pic>
        <p:nvPicPr>
          <p:cNvPr id="8200" name="Picture 9" descr="J03433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2357" y="2982130"/>
            <a:ext cx="2133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402" y="2967367"/>
            <a:ext cx="1071570" cy="35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Line 6"/>
          <p:cNvSpPr>
            <a:spLocks noChangeShapeType="1"/>
          </p:cNvSpPr>
          <p:nvPr/>
        </p:nvSpPr>
        <p:spPr bwMode="auto">
          <a:xfrm>
            <a:off x="1576366" y="1285860"/>
            <a:ext cx="6781800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1" name="Прямоугольник 7"/>
          <p:cNvSpPr>
            <a:spLocks noChangeArrowheads="1"/>
          </p:cNvSpPr>
          <p:nvPr/>
        </p:nvSpPr>
        <p:spPr bwMode="auto">
          <a:xfrm>
            <a:off x="2338388" y="3244850"/>
            <a:ext cx="249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214678" y="1285860"/>
            <a:ext cx="2286016" cy="1643074"/>
          </a:xfrm>
          <a:prstGeom prst="downArrow">
            <a:avLst>
              <a:gd name="adj1" fmla="val 76522"/>
              <a:gd name="adj2" fmla="val 25000"/>
            </a:avLst>
          </a:prstGeom>
          <a:gradFill>
            <a:gsLst>
              <a:gs pos="0">
                <a:srgbClr val="FFFF99"/>
              </a:gs>
              <a:gs pos="99000">
                <a:srgbClr val="FFD03B"/>
              </a:gs>
              <a:gs pos="0">
                <a:srgbClr val="C4D6EB"/>
              </a:gs>
              <a:gs pos="34000">
                <a:srgbClr val="FFEBFA"/>
              </a:gs>
            </a:gsLst>
            <a:lin ang="16200000" scaled="0"/>
          </a:gra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/>
              <a:t>  </a:t>
            </a:r>
            <a:endParaRPr lang="ru-RU" sz="1600" dirty="0">
              <a:solidFill>
                <a:srgbClr val="F46C3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40" y="128586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4282" y="2928934"/>
            <a:ext cx="8643998" cy="3643338"/>
          </a:xfrm>
          <a:prstGeom prst="roundRect">
            <a:avLst/>
          </a:prstGeom>
          <a:gradFill>
            <a:gsLst>
              <a:gs pos="0">
                <a:srgbClr val="5E9EFF"/>
              </a:gs>
              <a:gs pos="21000">
                <a:schemeClr val="accent2">
                  <a:lumMod val="60000"/>
                  <a:lumOff val="40000"/>
                </a:schemeClr>
              </a:gs>
              <a:gs pos="63000">
                <a:srgbClr val="C4D6EB"/>
              </a:gs>
              <a:gs pos="100000">
                <a:srgbClr val="FFEBFA"/>
              </a:gs>
            </a:gsLst>
            <a:lin ang="16200000" scaled="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571868" y="1500174"/>
            <a:ext cx="1643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25000"/>
                  </a:schemeClr>
                </a:solidFill>
              </a:rPr>
              <a:t>Цель</a:t>
            </a:r>
            <a:endParaRPr lang="ru-RU" sz="4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58" y="3000372"/>
            <a:ext cx="8501122" cy="3643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25000"/>
                  </a:schemeClr>
                </a:solidFill>
              </a:rPr>
              <a:t>Р</a:t>
            </a:r>
            <a:r>
              <a:rPr lang="ru-RU" sz="2800" b="1" dirty="0" smtClean="0">
                <a:solidFill>
                  <a:schemeClr val="tx2">
                    <a:lumMod val="25000"/>
                  </a:schemeClr>
                </a:solidFill>
              </a:rPr>
              <a:t>азвитие у детей художественно-творческих способностей, речи и артикуляции,  слуха, психомоторных связей рука-мозг-рука,</a:t>
            </a:r>
          </a:p>
          <a:p>
            <a:r>
              <a:rPr lang="ru-RU" sz="2800" b="1" dirty="0" smtClean="0">
                <a:solidFill>
                  <a:schemeClr val="tx2">
                    <a:lumMod val="25000"/>
                  </a:schemeClr>
                </a:solidFill>
              </a:rPr>
              <a:t> а также интеллектуальное развитие ребенка через активизацию чувственного конкретно-образного мышления и формирование понятийного абстрактно-логического мышления.</a:t>
            </a: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14290"/>
            <a:ext cx="4357718" cy="94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9" descr="IMG_32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428736"/>
            <a:ext cx="1785950" cy="134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SC014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68"/>
          <a:stretch>
            <a:fillRect/>
          </a:stretch>
        </p:blipFill>
        <p:spPr bwMode="auto">
          <a:xfrm>
            <a:off x="1714480" y="1357298"/>
            <a:ext cx="1357322" cy="137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IMG_11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261" y="357166"/>
            <a:ext cx="1841739" cy="245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Documents and Settings\Администратор\Рабочий стол\Фото для конференции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1316467" cy="24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500042"/>
            <a:ext cx="6643734" cy="571504"/>
            <a:chOff x="1296" y="118789"/>
            <a:chExt cx="4320" cy="948011"/>
          </a:xfrm>
        </p:grpSpPr>
        <p:sp>
          <p:nvSpPr>
            <p:cNvPr id="9226" name="Rectangle 5"/>
            <p:cNvSpPr>
              <a:spLocks noChangeArrowheads="1"/>
            </p:cNvSpPr>
            <p:nvPr/>
          </p:nvSpPr>
          <p:spPr bwMode="auto">
            <a:xfrm>
              <a:off x="1296" y="118789"/>
              <a:ext cx="4224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r"/>
              <a:r>
                <a:rPr lang="ru-RU" sz="4800" b="1" dirty="0" smtClean="0"/>
                <a:t>Задачи  программы                 </a:t>
              </a:r>
              <a:endParaRPr lang="ru-RU" sz="4800" b="1" dirty="0"/>
            </a:p>
          </p:txBody>
        </p:sp>
        <p:sp>
          <p:nvSpPr>
            <p:cNvPr id="9227" name="Line 6"/>
            <p:cNvSpPr>
              <a:spLocks noChangeShapeType="1"/>
            </p:cNvSpPr>
            <p:nvPr/>
          </p:nvSpPr>
          <p:spPr bwMode="auto">
            <a:xfrm>
              <a:off x="1344" y="1066800"/>
              <a:ext cx="4272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1" name="Прямоугольник 7"/>
          <p:cNvSpPr>
            <a:spLocks noChangeArrowheads="1"/>
          </p:cNvSpPr>
          <p:nvPr/>
        </p:nvSpPr>
        <p:spPr bwMode="auto">
          <a:xfrm>
            <a:off x="2338388" y="3244850"/>
            <a:ext cx="249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14290"/>
            <a:ext cx="2398205" cy="78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85720" y="1285860"/>
            <a:ext cx="864399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76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79AF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воображения;</a:t>
            </a:r>
          </a:p>
          <a:p>
            <a:pPr marL="0" marR="0" lvl="0" indent="4476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99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переход от конкретно-чувственного мышления к элементарному логически-абстрактному;</a:t>
            </a:r>
            <a:endParaRPr lang="ru-RU" sz="3200" dirty="0" smtClean="0">
              <a:solidFill>
                <a:srgbClr val="FF99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76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99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произвольного внимания;</a:t>
            </a:r>
          </a:p>
          <a:p>
            <a:pPr marL="0" marR="0" lvl="0" indent="4476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речи и формирование различных интонационно-речевых навыков;</a:t>
            </a:r>
            <a:endParaRPr lang="ru-RU" sz="3200" dirty="0" smtClean="0">
              <a:solidFill>
                <a:srgbClr val="FFFF99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76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творческих возможностей личности;</a:t>
            </a:r>
            <a:endParaRPr lang="ru-RU" sz="3200" dirty="0" smtClean="0">
              <a:solidFill>
                <a:srgbClr val="92D0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76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99CC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познавательной активности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99CC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3"/>
          <p:cNvSpPr>
            <a:spLocks noChangeArrowheads="1"/>
          </p:cNvSpPr>
          <p:nvPr/>
        </p:nvSpPr>
        <p:spPr bwMode="auto">
          <a:xfrm rot="-5400000">
            <a:off x="-1887630" y="3428976"/>
            <a:ext cx="6072230" cy="785818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ru-RU" sz="1200" b="1" dirty="0"/>
          </a:p>
        </p:txBody>
      </p:sp>
      <p:sp>
        <p:nvSpPr>
          <p:cNvPr id="1024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E9AEF0-31E3-49B6-B89E-FC4509E23DDB}" type="slidenum">
              <a:rPr lang="ru-RU" smtClean="0"/>
              <a:pPr/>
              <a:t>8</a:t>
            </a:fld>
            <a:endParaRPr lang="ru-RU" dirty="0" smtClean="0"/>
          </a:p>
        </p:txBody>
      </p:sp>
      <p:sp>
        <p:nvSpPr>
          <p:cNvPr id="9230" name="Rectangle 34"/>
          <p:cNvSpPr>
            <a:spLocks noGrp="1" noChangeArrowheads="1"/>
          </p:cNvSpPr>
          <p:nvPr>
            <p:ph type="title" idx="4294967295"/>
          </p:nvPr>
        </p:nvSpPr>
        <p:spPr>
          <a:xfrm rot="16200000">
            <a:off x="0" y="2928938"/>
            <a:ext cx="6143625" cy="10001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66"/>
                </a:solidFill>
              </a:rPr>
              <a:t/>
            </a:r>
            <a:br>
              <a:rPr lang="ru-RU" sz="3600" b="1" dirty="0" smtClean="0">
                <a:solidFill>
                  <a:srgbClr val="FFFF66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chemeClr val="tx2">
                    <a:lumMod val="25000"/>
                  </a:schemeClr>
                </a:solidFill>
              </a:rPr>
              <a:t>Содержание программы                   </a:t>
            </a:r>
            <a:endParaRPr lang="ru-RU" sz="4000" dirty="0"/>
          </a:p>
        </p:txBody>
      </p:sp>
      <p:sp>
        <p:nvSpPr>
          <p:cNvPr id="10244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B02E2E6-F495-4978-9DE8-FC0378716461}" type="slidenum">
              <a:rPr lang="ru-RU" sz="1400"/>
              <a:pPr algn="r"/>
              <a:t>8</a:t>
            </a:fld>
            <a:endParaRPr lang="ru-RU" sz="1400"/>
          </a:p>
        </p:txBody>
      </p:sp>
      <p:pic>
        <p:nvPicPr>
          <p:cNvPr id="10245" name="AutoShap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786190"/>
            <a:ext cx="6215106" cy="148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Rectangle 5"/>
          <p:cNvSpPr>
            <a:spLocks noChangeArrowheads="1"/>
          </p:cNvSpPr>
          <p:nvPr/>
        </p:nvSpPr>
        <p:spPr bwMode="auto">
          <a:xfrm>
            <a:off x="1600200" y="228600"/>
            <a:ext cx="647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ru-RU" b="1" dirty="0">
              <a:solidFill>
                <a:srgbClr val="666699"/>
              </a:solidFill>
            </a:endParaRPr>
          </a:p>
        </p:txBody>
      </p:sp>
      <p:sp>
        <p:nvSpPr>
          <p:cNvPr id="10249" name="Line 7"/>
          <p:cNvSpPr>
            <a:spLocks noChangeShapeType="1"/>
          </p:cNvSpPr>
          <p:nvPr/>
        </p:nvSpPr>
        <p:spPr bwMode="auto">
          <a:xfrm>
            <a:off x="2209800" y="838200"/>
            <a:ext cx="6781800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51" name="AutoShap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14554"/>
            <a:ext cx="61436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Line 37"/>
          <p:cNvSpPr>
            <a:spLocks noChangeShapeType="1"/>
          </p:cNvSpPr>
          <p:nvPr/>
        </p:nvSpPr>
        <p:spPr bwMode="auto">
          <a:xfrm flipV="1">
            <a:off x="1500166" y="1714487"/>
            <a:ext cx="1143008" cy="164307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sp>
        <p:nvSpPr>
          <p:cNvPr id="90114" name="AutoShape 2"/>
          <p:cNvSpPr>
            <a:spLocks noChangeArrowheads="1"/>
          </p:cNvSpPr>
          <p:nvPr/>
        </p:nvSpPr>
        <p:spPr bwMode="auto">
          <a:xfrm>
            <a:off x="2643174" y="5357826"/>
            <a:ext cx="6000792" cy="1214446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lnSpc>
                <a:spcPct val="150000"/>
              </a:lnSpc>
              <a:defRPr/>
            </a:pPr>
            <a:endParaRPr lang="ru-RU" sz="12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200" b="1" dirty="0" smtClean="0"/>
              <a:t>,</a:t>
            </a:r>
            <a:endParaRPr lang="ru-RU" sz="1200" b="1" dirty="0"/>
          </a:p>
          <a:p>
            <a:pPr>
              <a:defRPr/>
            </a:pPr>
            <a:endParaRPr lang="ru-RU" sz="1400" dirty="0"/>
          </a:p>
        </p:txBody>
      </p:sp>
      <p:sp>
        <p:nvSpPr>
          <p:cNvPr id="10259" name="Line 52"/>
          <p:cNvSpPr>
            <a:spLocks noChangeShapeType="1"/>
          </p:cNvSpPr>
          <p:nvPr/>
        </p:nvSpPr>
        <p:spPr bwMode="auto">
          <a:xfrm flipV="1">
            <a:off x="1500166" y="2954651"/>
            <a:ext cx="1214446" cy="40291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sp>
        <p:nvSpPr>
          <p:cNvPr id="10260" name="Line 53"/>
          <p:cNvSpPr>
            <a:spLocks noChangeShapeType="1"/>
          </p:cNvSpPr>
          <p:nvPr/>
        </p:nvSpPr>
        <p:spPr bwMode="auto">
          <a:xfrm>
            <a:off x="1500166" y="3357561"/>
            <a:ext cx="1143008" cy="264320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pic>
        <p:nvPicPr>
          <p:cNvPr id="22" name="AutoShap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857232"/>
            <a:ext cx="61436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4" name="Line 52"/>
          <p:cNvSpPr>
            <a:spLocks noChangeShapeType="1"/>
          </p:cNvSpPr>
          <p:nvPr/>
        </p:nvSpPr>
        <p:spPr bwMode="auto">
          <a:xfrm>
            <a:off x="1500166" y="3357562"/>
            <a:ext cx="1143008" cy="121444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8818"/>
            <a:ext cx="4726308" cy="57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2786050" y="1071546"/>
            <a:ext cx="5715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Выразительные средства.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Выразительные средства графики, живописи, музыки, двигательной культуры.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28926" y="1285860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714612" y="2428868"/>
            <a:ext cx="578647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Звуки и краски природы.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Явления природы. Стихии и первоэлементы: вода, воздух, земля. Царство растений. Царство животных. Царство людей.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2714612" y="4000504"/>
            <a:ext cx="56436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Образы материального мира.</a:t>
            </a:r>
            <a:r>
              <a:rPr kumimoji="0" lang="ru-RU" sz="2000" b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 и его деятельность. Земледелие, строительство, спорт. Праздники и обряды. Родная Земля.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86050" y="5500702"/>
            <a:ext cx="5857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Образы фантазии.</a:t>
            </a:r>
            <a:r>
              <a:rPr lang="ru-RU" sz="20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Изобразительное и декоративно-прикладное искусство, литературные произведения, музыка, фольклор.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6200000">
            <a:off x="-1503727" y="3384048"/>
            <a:ext cx="53089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Содержание программы 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140544"/>
            <a:ext cx="8391876" cy="2152650"/>
          </a:xfrm>
        </p:spPr>
        <p:txBody>
          <a:bodyPr/>
          <a:lstStyle/>
          <a:p>
            <a:r>
              <a:rPr lang="ru-RU" sz="4000" b="1" dirty="0" smtClean="0"/>
              <a:t>Фрагмент</a:t>
            </a:r>
            <a:br>
              <a:rPr lang="ru-RU" sz="4000" b="1" dirty="0" smtClean="0"/>
            </a:br>
            <a:r>
              <a:rPr lang="ru-RU" sz="4000" b="1" dirty="0" smtClean="0"/>
              <a:t> программы</a:t>
            </a:r>
            <a:endParaRPr lang="ru-RU" sz="4000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083273" y="3429000"/>
            <a:ext cx="6796118" cy="6858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D03B"/>
                </a:solidFill>
              </a:rPr>
              <a:t>1 раздел </a:t>
            </a:r>
          </a:p>
          <a:p>
            <a:r>
              <a:rPr lang="ru-RU" sz="3200" b="1" i="1" dirty="0" smtClean="0">
                <a:solidFill>
                  <a:srgbClr val="FFFF99"/>
                </a:solidFill>
              </a:rPr>
              <a:t>Выразительные средства</a:t>
            </a:r>
            <a:endParaRPr lang="ru-RU" sz="3200" dirty="0">
              <a:solidFill>
                <a:srgbClr val="FFFF99"/>
              </a:solidFill>
            </a:endParaRPr>
          </a:p>
        </p:txBody>
      </p:sp>
      <p:sp>
        <p:nvSpPr>
          <p:cNvPr id="9" name="Блок-схема: данные 8"/>
          <p:cNvSpPr/>
          <p:nvPr/>
        </p:nvSpPr>
        <p:spPr>
          <a:xfrm>
            <a:off x="2123728" y="4425553"/>
            <a:ext cx="1224136" cy="2432448"/>
          </a:xfrm>
          <a:prstGeom prst="flowChartInputOutp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данные 10"/>
          <p:cNvSpPr/>
          <p:nvPr/>
        </p:nvSpPr>
        <p:spPr>
          <a:xfrm>
            <a:off x="3059832" y="4429572"/>
            <a:ext cx="1296143" cy="2428428"/>
          </a:xfrm>
          <a:prstGeom prst="flowChartInputOutput">
            <a:avLst/>
          </a:prstGeom>
          <a:solidFill>
            <a:srgbClr val="D2E9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данные 11"/>
          <p:cNvSpPr/>
          <p:nvPr/>
        </p:nvSpPr>
        <p:spPr>
          <a:xfrm>
            <a:off x="4048924" y="4429572"/>
            <a:ext cx="1227826" cy="2432446"/>
          </a:xfrm>
          <a:prstGeom prst="flowChartInputOutput">
            <a:avLst/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данные 12"/>
          <p:cNvSpPr/>
          <p:nvPr/>
        </p:nvSpPr>
        <p:spPr>
          <a:xfrm>
            <a:off x="1042633" y="4425552"/>
            <a:ext cx="1368152" cy="2432448"/>
          </a:xfrm>
          <a:prstGeom prst="flowChartInputOutput">
            <a:avLst/>
          </a:prstGeom>
          <a:solidFill>
            <a:srgbClr val="FAC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данные 13"/>
          <p:cNvSpPr/>
          <p:nvPr/>
        </p:nvSpPr>
        <p:spPr>
          <a:xfrm>
            <a:off x="5004048" y="4425552"/>
            <a:ext cx="1224136" cy="2432448"/>
          </a:xfrm>
          <a:prstGeom prst="flowChartInputOutput">
            <a:avLst/>
          </a:prstGeom>
          <a:solidFill>
            <a:srgbClr val="B9F4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данные 14"/>
          <p:cNvSpPr/>
          <p:nvPr/>
        </p:nvSpPr>
        <p:spPr>
          <a:xfrm>
            <a:off x="5940152" y="4425553"/>
            <a:ext cx="1224136" cy="2432448"/>
          </a:xfrm>
          <a:prstGeom prst="flowChartInputOutput">
            <a:avLst/>
          </a:prstGeom>
          <a:solidFill>
            <a:srgbClr val="9DD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данные 15"/>
          <p:cNvSpPr/>
          <p:nvPr/>
        </p:nvSpPr>
        <p:spPr>
          <a:xfrm>
            <a:off x="6906957" y="4425553"/>
            <a:ext cx="1224136" cy="2432448"/>
          </a:xfrm>
          <a:prstGeom prst="flowChartInputOutput">
            <a:avLst/>
          </a:prstGeom>
          <a:solidFill>
            <a:srgbClr val="A68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данные 16"/>
          <p:cNvSpPr/>
          <p:nvPr/>
        </p:nvSpPr>
        <p:spPr>
          <a:xfrm>
            <a:off x="7884368" y="4425552"/>
            <a:ext cx="1187624" cy="2432448"/>
          </a:xfrm>
          <a:prstGeom prst="flowChartInputOutput">
            <a:avLst/>
          </a:prstGeom>
          <a:solidFill>
            <a:srgbClr val="D678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данные 17"/>
          <p:cNvSpPr/>
          <p:nvPr/>
        </p:nvSpPr>
        <p:spPr>
          <a:xfrm>
            <a:off x="0" y="4425553"/>
            <a:ext cx="1368152" cy="2432448"/>
          </a:xfrm>
          <a:prstGeom prst="flowChartInputOutput">
            <a:avLst/>
          </a:prstGeom>
          <a:solidFill>
            <a:srgbClr val="FB9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6" descr="C:\Users\Людмила\Desktop\Отобранные фотографии\DSCN0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4601" y="116632"/>
            <a:ext cx="484008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 rot="16620511">
            <a:off x="-528501" y="4763469"/>
            <a:ext cx="2462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Волшебные превращения точки</a:t>
            </a:r>
          </a:p>
        </p:txBody>
      </p:sp>
      <p:sp>
        <p:nvSpPr>
          <p:cNvPr id="21" name="Прямоугольник 20"/>
          <p:cNvSpPr/>
          <p:nvPr/>
        </p:nvSpPr>
        <p:spPr>
          <a:xfrm rot="16670822">
            <a:off x="468156" y="5243946"/>
            <a:ext cx="2517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 чём рассказал солнечный зайчик</a:t>
            </a:r>
          </a:p>
        </p:txBody>
      </p:sp>
      <p:sp>
        <p:nvSpPr>
          <p:cNvPr id="22" name="Прямоугольник 21"/>
          <p:cNvSpPr/>
          <p:nvPr/>
        </p:nvSpPr>
        <p:spPr>
          <a:xfrm rot="16688576">
            <a:off x="1740191" y="5008717"/>
            <a:ext cx="2040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Приключения  шарика</a:t>
            </a:r>
          </a:p>
        </p:txBody>
      </p:sp>
      <p:sp>
        <p:nvSpPr>
          <p:cNvPr id="23" name="Прямоугольник 22"/>
          <p:cNvSpPr/>
          <p:nvPr/>
        </p:nvSpPr>
        <p:spPr>
          <a:xfrm rot="16652499">
            <a:off x="2471475" y="5094062"/>
            <a:ext cx="2472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Мелодия народного узора</a:t>
            </a:r>
          </a:p>
        </p:txBody>
      </p:sp>
      <p:sp>
        <p:nvSpPr>
          <p:cNvPr id="24" name="Прямоугольник 23"/>
          <p:cNvSpPr/>
          <p:nvPr/>
        </p:nvSpPr>
        <p:spPr>
          <a:xfrm rot="16625916">
            <a:off x="3666551" y="5430242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Радость и грусть</a:t>
            </a:r>
          </a:p>
        </p:txBody>
      </p:sp>
      <p:sp>
        <p:nvSpPr>
          <p:cNvPr id="25" name="Прямоугольник 24"/>
          <p:cNvSpPr/>
          <p:nvPr/>
        </p:nvSpPr>
        <p:spPr>
          <a:xfrm rot="16536395">
            <a:off x="4417359" y="4682037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Мой весёлый, звонкий мяч</a:t>
            </a:r>
          </a:p>
        </p:txBody>
      </p:sp>
      <p:sp>
        <p:nvSpPr>
          <p:cNvPr id="26" name="Прямоугольник 25"/>
          <p:cNvSpPr/>
          <p:nvPr/>
        </p:nvSpPr>
        <p:spPr>
          <a:xfrm rot="16528837">
            <a:off x="5328083" y="490196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 горы бывают высокие</a:t>
            </a:r>
          </a:p>
        </p:txBody>
      </p:sp>
      <p:sp>
        <p:nvSpPr>
          <p:cNvPr id="27" name="Прямоугольник 26"/>
          <p:cNvSpPr/>
          <p:nvPr/>
        </p:nvSpPr>
        <p:spPr>
          <a:xfrm rot="16587386">
            <a:off x="6410412" y="5349473"/>
            <a:ext cx="218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Веселая карусель</a:t>
            </a:r>
          </a:p>
        </p:txBody>
      </p:sp>
      <p:sp>
        <p:nvSpPr>
          <p:cNvPr id="28" name="Прямоугольник 27"/>
          <p:cNvSpPr/>
          <p:nvPr/>
        </p:nvSpPr>
        <p:spPr>
          <a:xfrm rot="16569097">
            <a:off x="7270328" y="4869482"/>
            <a:ext cx="2415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Разноцветный калейдоскоп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3975733</TotalTime>
  <Words>796</Words>
  <Application>Microsoft Office PowerPoint</Application>
  <PresentationFormat>Экран (4:3)</PresentationFormat>
  <Paragraphs>197</Paragraphs>
  <Slides>26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Метро</vt:lpstr>
      <vt:lpstr>Слайд 1</vt:lpstr>
      <vt:lpstr>    Все второстепенно  в сравнении с заботой  о детях. </vt:lpstr>
      <vt:lpstr>Слайд 3</vt:lpstr>
      <vt:lpstr>Слайд 4</vt:lpstr>
      <vt:lpstr>Слайд 5</vt:lpstr>
      <vt:lpstr>Слайд 6</vt:lpstr>
      <vt:lpstr>Слайд 7</vt:lpstr>
      <vt:lpstr>  Содержание программы                   </vt:lpstr>
      <vt:lpstr>Фрагмент  программы</vt:lpstr>
      <vt:lpstr>Слайд 10</vt:lpstr>
      <vt:lpstr>Фрагмент  программы </vt:lpstr>
      <vt:lpstr>Слайд 12</vt:lpstr>
      <vt:lpstr>Фрагмент  программы </vt:lpstr>
      <vt:lpstr>Слайд 14</vt:lpstr>
      <vt:lpstr>Фрагмент  программы </vt:lpstr>
      <vt:lpstr>Слайд 16</vt:lpstr>
      <vt:lpstr>Основные формы  и методы работы:</vt:lpstr>
      <vt:lpstr>Слайд 18</vt:lpstr>
      <vt:lpstr>Контрольно- оценочная и диагностическая деятельность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127</cp:revision>
  <dcterms:modified xsi:type="dcterms:W3CDTF">2013-01-14T13:42:36Z</dcterms:modified>
</cp:coreProperties>
</file>