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00CC"/>
    <a:srgbClr val="6600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72398-4FD6-441C-BF87-F0EB500E34FE}" type="datetimeFigureOut">
              <a:rPr lang="ru-RU" smtClean="0"/>
              <a:pPr/>
              <a:t>27.01.2012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E4BBA-44C6-4B15-B84D-EFDA1D3CBF1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27.01.2012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usic magnet frame_jpg.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00299" y="2000242"/>
            <a:ext cx="4035464" cy="2554545"/>
          </a:xfrm>
          <a:prstGeom prst="rect">
            <a:avLst/>
          </a:prstGeom>
          <a:noFill/>
        </p:spPr>
        <p:txBody>
          <a:bodyPr wrap="none" lIns="91440" tIns="45720" rIns="91440" bIns="45720">
            <a:spAutoFit/>
          </a:bodyPr>
          <a:lstStyle/>
          <a:p>
            <a:pPr algn="ct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П</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о</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ш</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а</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г</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о</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е </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л</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а</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н</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р</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о</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а</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н</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и</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 </a:t>
            </a:r>
          </a:p>
          <a:p>
            <a:pPr algn="ct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к</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р</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ь</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е</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р</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ы</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м</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у</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з</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ы</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a:t>
            </a:r>
            <a:r>
              <a:rPr lang="ru-RU"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а</a:t>
            </a:r>
            <a:r>
              <a:rPr lang="ru-RU"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н</a:t>
            </a:r>
            <a:r>
              <a:rPr lang="ru-RU"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т</a:t>
            </a:r>
            <a:r>
              <a:rPr lang="ru-RU" sz="4000" b="1" cap="all" dirty="0" smtClean="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rPr>
              <a:t>а</a:t>
            </a:r>
            <a:endParaRPr lang="ru-RU" sz="4000" b="1" cap="all" spc="0" dirty="0">
              <a:ln w="9000" cmpd="sng">
                <a:solidFill>
                  <a:schemeClr val="accent4">
                    <a:shade val="50000"/>
                    <a:satMod val="120000"/>
                  </a:schemeClr>
                </a:solidFill>
                <a:prstDash val="solid"/>
              </a:ln>
              <a:solidFill>
                <a:srgbClr val="00CC00"/>
              </a:solidFill>
              <a:effectLst>
                <a:reflection blurRad="12700" stA="28000" endPos="45000" dist="1000" dir="5400000" sy="-100000" algn="bl" rotWithShape="0"/>
              </a:effectLst>
            </a:endParaRPr>
          </a:p>
        </p:txBody>
      </p:sp>
      <p:sp>
        <p:nvSpPr>
          <p:cNvPr id="4" name="TextBox 3"/>
          <p:cNvSpPr txBox="1"/>
          <p:nvPr/>
        </p:nvSpPr>
        <p:spPr>
          <a:xfrm>
            <a:off x="4786315" y="4643446"/>
            <a:ext cx="2000264"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ru-RU" sz="2000" b="1" dirty="0" err="1" smtClean="0">
                <a:solidFill>
                  <a:srgbClr val="FFFF00"/>
                </a:solidFill>
                <a:latin typeface="Monotype Corsiva" pitchFamily="66" charset="0"/>
              </a:rPr>
              <a:t>Л</a:t>
            </a:r>
            <a:r>
              <a:rPr lang="ru-RU" sz="2000" b="1" dirty="0" err="1" smtClean="0">
                <a:solidFill>
                  <a:schemeClr val="bg1"/>
                </a:solidFill>
                <a:latin typeface="Monotype Corsiva" pitchFamily="66" charset="0"/>
              </a:rPr>
              <a:t>и</a:t>
            </a:r>
            <a:r>
              <a:rPr lang="ru-RU" sz="2000" b="1" dirty="0" err="1" smtClean="0">
                <a:solidFill>
                  <a:srgbClr val="FFFF00"/>
                </a:solidFill>
                <a:latin typeface="Monotype Corsiva" pitchFamily="66" charset="0"/>
              </a:rPr>
              <a:t>т</a:t>
            </a:r>
            <a:r>
              <a:rPr lang="ru-RU" sz="2000" b="1" dirty="0" err="1" smtClean="0">
                <a:solidFill>
                  <a:schemeClr val="bg1"/>
                </a:solidFill>
                <a:latin typeface="Monotype Corsiva" pitchFamily="66" charset="0"/>
              </a:rPr>
              <a:t>о</a:t>
            </a:r>
            <a:r>
              <a:rPr lang="ru-RU" sz="2000" b="1" dirty="0" err="1" smtClean="0">
                <a:solidFill>
                  <a:srgbClr val="FFFF00"/>
                </a:solidFill>
                <a:latin typeface="Monotype Corsiva" pitchFamily="66" charset="0"/>
              </a:rPr>
              <a:t>с</a:t>
            </a:r>
            <a:r>
              <a:rPr lang="ru-RU" sz="2000" b="1" dirty="0" err="1" smtClean="0">
                <a:solidFill>
                  <a:schemeClr val="bg1"/>
                </a:solidFill>
                <a:latin typeface="Monotype Corsiva" pitchFamily="66" charset="0"/>
              </a:rPr>
              <a:t>о</a:t>
            </a:r>
            <a:r>
              <a:rPr lang="ru-RU" sz="2000" b="1" dirty="0" err="1" smtClean="0">
                <a:solidFill>
                  <a:srgbClr val="FFFF00"/>
                </a:solidFill>
                <a:latin typeface="Monotype Corsiva" pitchFamily="66" charset="0"/>
              </a:rPr>
              <a:t>в</a:t>
            </a:r>
            <a:r>
              <a:rPr lang="ru-RU" sz="2000" b="1" dirty="0" smtClean="0">
                <a:solidFill>
                  <a:srgbClr val="FFFF00"/>
                </a:solidFill>
                <a:latin typeface="Monotype Corsiva" pitchFamily="66" charset="0"/>
              </a:rPr>
              <a:t> </a:t>
            </a:r>
            <a:r>
              <a:rPr lang="ru-RU" sz="2000" b="1" dirty="0" smtClean="0">
                <a:solidFill>
                  <a:schemeClr val="bg1"/>
                </a:solidFill>
                <a:latin typeface="Monotype Corsiva" pitchFamily="66" charset="0"/>
              </a:rPr>
              <a:t>О</a:t>
            </a:r>
            <a:r>
              <a:rPr lang="ru-RU" sz="2000" b="1" dirty="0" smtClean="0">
                <a:solidFill>
                  <a:srgbClr val="FFFF00"/>
                </a:solidFill>
                <a:latin typeface="Monotype Corsiva" pitchFamily="66" charset="0"/>
              </a:rPr>
              <a:t>л</a:t>
            </a:r>
            <a:r>
              <a:rPr lang="ru-RU" sz="2000" b="1" dirty="0" smtClean="0">
                <a:solidFill>
                  <a:schemeClr val="bg1"/>
                </a:solidFill>
                <a:latin typeface="Monotype Corsiva" pitchFamily="66" charset="0"/>
              </a:rPr>
              <a:t>е</a:t>
            </a:r>
            <a:r>
              <a:rPr lang="ru-RU" sz="2000" b="1" dirty="0" smtClean="0">
                <a:solidFill>
                  <a:srgbClr val="FFFF00"/>
                </a:solidFill>
                <a:latin typeface="Monotype Corsiva" pitchFamily="66" charset="0"/>
              </a:rPr>
              <a:t>г </a:t>
            </a:r>
            <a:r>
              <a:rPr lang="ru-RU" sz="2000" b="1" dirty="0" smtClean="0">
                <a:solidFill>
                  <a:schemeClr val="bg1"/>
                </a:solidFill>
                <a:latin typeface="Monotype Corsiva" pitchFamily="66" charset="0"/>
              </a:rPr>
              <a:t>9 </a:t>
            </a:r>
            <a:r>
              <a:rPr lang="ru-RU" sz="2000" b="1" dirty="0" smtClean="0">
                <a:solidFill>
                  <a:srgbClr val="FFFF00"/>
                </a:solidFill>
                <a:latin typeface="Monotype Corsiva" pitchFamily="66" charset="0"/>
              </a:rPr>
              <a:t>А</a:t>
            </a:r>
            <a:endParaRPr lang="ru-RU" sz="2000" b="1" dirty="0">
              <a:solidFill>
                <a:srgbClr val="FFFF00"/>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580791dfde2.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rot="362096">
            <a:off x="4807879" y="949735"/>
            <a:ext cx="3220890" cy="1938992"/>
          </a:xfrm>
          <a:prstGeom prst="rect">
            <a:avLst/>
          </a:prstGeom>
          <a:noFill/>
        </p:spPr>
        <p:txBody>
          <a:bodyPr wrap="square" rtlCol="0">
            <a:spAutoFit/>
          </a:bodyPr>
          <a:lstStyle/>
          <a:p>
            <a:pPr algn="just"/>
            <a:r>
              <a:rPr lang="ru-RU" sz="2000" b="1" dirty="0" smtClean="0">
                <a:solidFill>
                  <a:srgbClr val="FF0066"/>
                </a:solidFill>
              </a:rPr>
              <a:t>Когда я буду работать в консерватории, я буду организовывать свои сольные концерты, , буду выезжать в другие города, там давать концерты. </a:t>
            </a:r>
            <a:endParaRPr lang="ru-RU" sz="2000" b="1" dirty="0">
              <a:solidFill>
                <a:srgbClr val="FF0066"/>
              </a:solidFill>
            </a:endParaRPr>
          </a:p>
        </p:txBody>
      </p:sp>
      <p:pic>
        <p:nvPicPr>
          <p:cNvPr id="6" name="Рисунок 5" descr="y_37ee0484.jpg"/>
          <p:cNvPicPr>
            <a:picLocks noChangeAspect="1"/>
          </p:cNvPicPr>
          <p:nvPr/>
        </p:nvPicPr>
        <p:blipFill>
          <a:blip r:embed="rId3" cstate="print"/>
          <a:stretch>
            <a:fillRect/>
          </a:stretch>
        </p:blipFill>
        <p:spPr>
          <a:xfrm>
            <a:off x="3643306" y="3429000"/>
            <a:ext cx="4071966" cy="26995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MusicNotes frame.gif"/>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1142976" y="642918"/>
            <a:ext cx="6786610" cy="923330"/>
          </a:xfrm>
          <a:prstGeom prst="rect">
            <a:avLst/>
          </a:prstGeom>
          <a:noFill/>
        </p:spPr>
        <p:txBody>
          <a:bodyPr wrap="square" rtlCol="0">
            <a:spAutoFit/>
          </a:bodyPr>
          <a:lstStyle/>
          <a:p>
            <a:pPr algn="just"/>
            <a:r>
              <a:rPr lang="ru-RU" b="1" dirty="0" smtClean="0">
                <a:solidFill>
                  <a:schemeClr val="accent5">
                    <a:lumMod val="50000"/>
                  </a:schemeClr>
                </a:solidFill>
                <a:latin typeface="Arial Black" pitchFamily="34" charset="0"/>
              </a:rPr>
              <a:t>Кто знает, может я стану известным человеком: композитором, как, например, Чайковский, или музыкальным исполнителем, как И. Крутой.</a:t>
            </a:r>
            <a:endParaRPr lang="ru-RU" b="1" dirty="0">
              <a:solidFill>
                <a:schemeClr val="accent5">
                  <a:lumMod val="50000"/>
                </a:schemeClr>
              </a:solidFill>
              <a:latin typeface="Arial Black" pitchFamily="34" charset="0"/>
            </a:endParaRPr>
          </a:p>
        </p:txBody>
      </p:sp>
      <p:pic>
        <p:nvPicPr>
          <p:cNvPr id="3" name="Рисунок 2" descr="z_7eb8298d.jpg"/>
          <p:cNvPicPr>
            <a:picLocks noChangeAspect="1"/>
          </p:cNvPicPr>
          <p:nvPr/>
        </p:nvPicPr>
        <p:blipFill>
          <a:blip r:embed="rId3" cstate="print"/>
          <a:stretch>
            <a:fillRect/>
          </a:stretch>
        </p:blipFill>
        <p:spPr>
          <a:xfrm>
            <a:off x="3714744" y="1571613"/>
            <a:ext cx="4303088" cy="2857520"/>
          </a:xfrm>
          <a:prstGeom prst="rect">
            <a:avLst/>
          </a:prstGeom>
        </p:spPr>
      </p:pic>
      <p:pic>
        <p:nvPicPr>
          <p:cNvPr id="4" name="Рисунок 3" descr="z_0c3cfb83.jpg"/>
          <p:cNvPicPr>
            <a:picLocks noChangeAspect="1"/>
          </p:cNvPicPr>
          <p:nvPr/>
        </p:nvPicPr>
        <p:blipFill>
          <a:blip r:embed="rId4" cstate="print"/>
          <a:stretch>
            <a:fillRect/>
          </a:stretch>
        </p:blipFill>
        <p:spPr>
          <a:xfrm>
            <a:off x="1214414" y="2000240"/>
            <a:ext cx="2946818" cy="39290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ru-RU" sz="2000" dirty="0" smtClean="0">
                <a:solidFill>
                  <a:srgbClr val="FFFF00"/>
                </a:solidFill>
                <a:latin typeface="Arial Black" pitchFamily="34" charset="0"/>
              </a:rPr>
              <a:t>А вот какой я представляю свою идеальную работу:</a:t>
            </a:r>
            <a:endParaRPr lang="ru-RU" sz="2000" dirty="0">
              <a:solidFill>
                <a:srgbClr val="FFFF00"/>
              </a:solidFill>
              <a:latin typeface="Arial Black" pitchFamily="34" charset="0"/>
            </a:endParaRPr>
          </a:p>
        </p:txBody>
      </p:sp>
      <p:sp>
        <p:nvSpPr>
          <p:cNvPr id="3" name="TextBox 2"/>
          <p:cNvSpPr txBox="1"/>
          <p:nvPr/>
        </p:nvSpPr>
        <p:spPr>
          <a:xfrm>
            <a:off x="142844" y="500042"/>
            <a:ext cx="885828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r>
              <a:rPr lang="ru-RU" dirty="0" smtClean="0"/>
              <a:t>1. </a:t>
            </a:r>
            <a:r>
              <a:rPr lang="ru-RU" b="1" dirty="0" smtClean="0"/>
              <a:t>Возрастные группы </a:t>
            </a:r>
            <a:r>
              <a:rPr lang="ru-RU" dirty="0" smtClean="0"/>
              <a:t>– все возрасты (дети, подростки, взрослые, пожилые).</a:t>
            </a:r>
          </a:p>
          <a:p>
            <a:pPr marL="342900" indent="-342900"/>
            <a:r>
              <a:rPr lang="ru-RU" dirty="0" smtClean="0"/>
              <a:t>2. Работать я буду </a:t>
            </a:r>
            <a:r>
              <a:rPr lang="ru-RU" b="1" dirty="0" smtClean="0"/>
              <a:t>в коллективе </a:t>
            </a:r>
            <a:r>
              <a:rPr lang="ru-RU" dirty="0" smtClean="0"/>
              <a:t>(коллектив преподавателей, класс).</a:t>
            </a:r>
          </a:p>
          <a:p>
            <a:pPr marL="342900" indent="-342900"/>
            <a:r>
              <a:rPr lang="ru-RU" dirty="0" smtClean="0"/>
              <a:t>3. </a:t>
            </a:r>
            <a:r>
              <a:rPr lang="ru-RU" b="1" dirty="0" smtClean="0"/>
              <a:t>Условия труда</a:t>
            </a:r>
            <a:r>
              <a:rPr lang="ru-RU" dirty="0" smtClean="0"/>
              <a:t>: бытовой микроклимат.</a:t>
            </a:r>
          </a:p>
          <a:p>
            <a:pPr marL="342900" indent="-342900"/>
            <a:r>
              <a:rPr lang="ru-RU" dirty="0" smtClean="0"/>
              <a:t>4. Моя желаемая </a:t>
            </a:r>
            <a:r>
              <a:rPr lang="ru-RU" b="1" dirty="0" smtClean="0"/>
              <a:t>заработная плата </a:t>
            </a:r>
            <a:r>
              <a:rPr lang="ru-RU" dirty="0" smtClean="0"/>
              <a:t>– 40-50 тысяч.</a:t>
            </a:r>
          </a:p>
          <a:p>
            <a:pPr marL="342900" indent="-342900"/>
            <a:r>
              <a:rPr lang="ru-RU" dirty="0" smtClean="0"/>
              <a:t>5. </a:t>
            </a:r>
            <a:r>
              <a:rPr lang="ru-RU" b="1" dirty="0" smtClean="0"/>
              <a:t>Отдых </a:t>
            </a:r>
            <a:r>
              <a:rPr lang="ru-RU" dirty="0" smtClean="0"/>
              <a:t>разнообразный и интересный: ездить на курорты(Сочи, Египет и т.д.); развлечения с друзьями, клубы; сходить с семьёй в парк, в кино (провести время с семьёй)…</a:t>
            </a:r>
          </a:p>
          <a:p>
            <a:pPr marL="342900" indent="-342900"/>
            <a:r>
              <a:rPr lang="ru-RU" dirty="0" smtClean="0"/>
              <a:t>6. </a:t>
            </a:r>
            <a:r>
              <a:rPr lang="ru-RU" b="1" dirty="0" smtClean="0"/>
              <a:t>График работы</a:t>
            </a:r>
            <a:r>
              <a:rPr lang="ru-RU" dirty="0" smtClean="0"/>
              <a:t>: шестидневка.</a:t>
            </a:r>
          </a:p>
          <a:p>
            <a:pPr marL="342900" indent="-342900"/>
            <a:r>
              <a:rPr lang="ru-RU" dirty="0" smtClean="0"/>
              <a:t>7. </a:t>
            </a:r>
            <a:r>
              <a:rPr lang="ru-RU" b="1" dirty="0" smtClean="0"/>
              <a:t>Мой тип карьерного движения</a:t>
            </a:r>
            <a:r>
              <a:rPr lang="ru-RU" dirty="0" smtClean="0"/>
              <a:t>: горизонтальный.</a:t>
            </a:r>
          </a:p>
          <a:p>
            <a:pPr marL="342900" indent="-342900"/>
            <a:r>
              <a:rPr lang="ru-RU" dirty="0" smtClean="0"/>
              <a:t>8. </a:t>
            </a:r>
            <a:r>
              <a:rPr lang="ru-RU" b="1" dirty="0" smtClean="0"/>
              <a:t>Желаемый район</a:t>
            </a:r>
            <a:r>
              <a:rPr lang="ru-RU" dirty="0" smtClean="0"/>
              <a:t>: крупный мегаполис.</a:t>
            </a:r>
          </a:p>
          <a:p>
            <a:pPr marL="342900" indent="-342900"/>
            <a:r>
              <a:rPr lang="ru-RU" dirty="0" smtClean="0"/>
              <a:t>9. </a:t>
            </a:r>
            <a:r>
              <a:rPr lang="ru-RU" b="1" dirty="0" smtClean="0"/>
              <a:t>Источники информации </a:t>
            </a:r>
            <a:r>
              <a:rPr lang="ru-RU" dirty="0" smtClean="0"/>
              <a:t>– книги: учебные пособия, справочники, методички, журналы, художественная литература; Интернет; компетентные люди).</a:t>
            </a:r>
          </a:p>
          <a:p>
            <a:pPr marL="342900" indent="-342900"/>
            <a:r>
              <a:rPr lang="ru-RU" dirty="0" smtClean="0"/>
              <a:t>10. </a:t>
            </a:r>
            <a:r>
              <a:rPr lang="ru-RU" b="1" dirty="0" smtClean="0"/>
              <a:t>Тех. сторона</a:t>
            </a:r>
            <a:r>
              <a:rPr lang="ru-RU" dirty="0" smtClean="0"/>
              <a:t>: работа с музыкальным оборудованием, компьютером, ксероксом, принтером, сканером.</a:t>
            </a:r>
          </a:p>
          <a:p>
            <a:pPr marL="342900" indent="-342900"/>
            <a:endParaRPr lang="ru-RU" dirty="0" smtClean="0"/>
          </a:p>
        </p:txBody>
      </p:sp>
      <p:pic>
        <p:nvPicPr>
          <p:cNvPr id="5" name="Рисунок 4" descr="shutterstock_8497588.jpg"/>
          <p:cNvPicPr>
            <a:picLocks noChangeAspect="1"/>
          </p:cNvPicPr>
          <p:nvPr/>
        </p:nvPicPr>
        <p:blipFill>
          <a:blip r:embed="rId2" cstate="print"/>
          <a:stretch>
            <a:fillRect/>
          </a:stretch>
        </p:blipFill>
        <p:spPr>
          <a:xfrm>
            <a:off x="2928926" y="4357694"/>
            <a:ext cx="2461472" cy="225626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Рисунок 2" descr="247b6b7a3b10.gif"/>
          <p:cNvPicPr>
            <a:picLocks noChangeAspect="1"/>
          </p:cNvPicPr>
          <p:nvPr/>
        </p:nvPicPr>
        <p:blipFill>
          <a:blip r:embed="rId2" cstate="print"/>
          <a:stretch>
            <a:fillRect/>
          </a:stretch>
        </p:blipFill>
        <p:spPr>
          <a:xfrm>
            <a:off x="285720" y="142852"/>
            <a:ext cx="4857752" cy="6210194"/>
          </a:xfrm>
          <a:prstGeom prst="rect">
            <a:avLst/>
          </a:prstGeom>
          <a:ln>
            <a:noFill/>
          </a:ln>
          <a:effectLst>
            <a:softEdge rad="112500"/>
          </a:effectLst>
        </p:spPr>
      </p:pic>
      <p:sp>
        <p:nvSpPr>
          <p:cNvPr id="2" name="Прямоугольник 1"/>
          <p:cNvSpPr/>
          <p:nvPr/>
        </p:nvSpPr>
        <p:spPr>
          <a:xfrm rot="985996">
            <a:off x="5103599" y="2590986"/>
            <a:ext cx="3897991"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solidFill>
                  <a:srgbClr val="0000FF"/>
                </a:solidFill>
                <a:effectLst>
                  <a:outerShdw blurRad="76200" dist="50800" dir="5400000" algn="tl" rotWithShape="0">
                    <a:srgbClr val="000000">
                      <a:alpha val="65000"/>
                    </a:srgbClr>
                  </a:outerShdw>
                </a:effectLst>
              </a:rPr>
              <a:t>К</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a:t>
            </a:r>
            <a:r>
              <a:rPr lang="ru-RU" sz="9600" b="1" cap="none" spc="50" dirty="0" smtClean="0">
                <a:ln w="11430"/>
                <a:solidFill>
                  <a:srgbClr val="00B050"/>
                </a:solidFill>
                <a:effectLst>
                  <a:outerShdw blurRad="76200" dist="50800" dir="5400000" algn="tl" rotWithShape="0">
                    <a:srgbClr val="000000">
                      <a:alpha val="65000"/>
                    </a:srgbClr>
                  </a:outerShdw>
                </a:effectLst>
              </a:rPr>
              <a:t>Н</a:t>
            </a:r>
            <a:r>
              <a:rPr lang="ru-RU" sz="9600" b="1" cap="none" spc="50" dirty="0" smtClean="0">
                <a:ln w="11430"/>
                <a:solidFill>
                  <a:srgbClr val="FFFF00"/>
                </a:solidFill>
                <a:effectLst>
                  <a:outerShdw blurRad="76200" dist="50800" dir="5400000" algn="tl" rotWithShape="0">
                    <a:srgbClr val="000000">
                      <a:alpha val="65000"/>
                    </a:srgbClr>
                  </a:outerShdw>
                </a:effectLst>
              </a:rPr>
              <a:t>Е</a:t>
            </a:r>
            <a:r>
              <a:rPr lang="ru-RU" sz="9600" b="1" cap="none" spc="50" dirty="0" smtClean="0">
                <a:ln w="11430"/>
                <a:solidFill>
                  <a:schemeClr val="accent6">
                    <a:lumMod val="75000"/>
                  </a:schemeClr>
                </a:solidFill>
                <a:effectLst>
                  <a:outerShdw blurRad="76200" dist="50800" dir="5400000" algn="tl" rotWithShape="0">
                    <a:srgbClr val="000000">
                      <a:alpha val="65000"/>
                    </a:srgbClr>
                  </a:outerShdw>
                </a:effectLst>
              </a:rPr>
              <a:t>Ц</a:t>
            </a:r>
            <a:endParaRPr lang="ru-RU" sz="9600" b="1" cap="none" spc="50" dirty="0">
              <a:ln w="11430"/>
              <a:solidFill>
                <a:schemeClr val="accent6">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94000"/>
            <a:duotone>
              <a:schemeClr val="accent5">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5" name="Рисунок 4" descr="1200631717detskaya_shkola_iskusstv.jpg"/>
          <p:cNvPicPr>
            <a:picLocks noChangeAspect="1"/>
          </p:cNvPicPr>
          <p:nvPr/>
        </p:nvPicPr>
        <p:blipFill>
          <a:blip r:embed="rId3" cstate="print"/>
          <a:stretch>
            <a:fillRect/>
          </a:stretch>
        </p:blipFill>
        <p:spPr>
          <a:xfrm rot="21212263">
            <a:off x="311269" y="2732865"/>
            <a:ext cx="4315289" cy="3236466"/>
          </a:xfrm>
          <a:prstGeom prst="rect">
            <a:avLst/>
          </a:prstGeom>
        </p:spPr>
      </p:pic>
      <p:pic>
        <p:nvPicPr>
          <p:cNvPr id="4" name="Рисунок 3" descr="02.jpg"/>
          <p:cNvPicPr>
            <a:picLocks noChangeAspect="1"/>
          </p:cNvPicPr>
          <p:nvPr/>
        </p:nvPicPr>
        <p:blipFill>
          <a:blip r:embed="rId4" cstate="print"/>
          <a:stretch>
            <a:fillRect/>
          </a:stretch>
        </p:blipFill>
        <p:spPr>
          <a:xfrm rot="366339">
            <a:off x="3815391" y="539013"/>
            <a:ext cx="4949303" cy="3499726"/>
          </a:xfrm>
          <a:prstGeom prst="rect">
            <a:avLst/>
          </a:prstGeom>
        </p:spPr>
      </p:pic>
      <p:sp>
        <p:nvSpPr>
          <p:cNvPr id="2" name="TextBox 1"/>
          <p:cNvSpPr txBox="1"/>
          <p:nvPr/>
        </p:nvSpPr>
        <p:spPr>
          <a:xfrm rot="818372">
            <a:off x="2978667" y="4616922"/>
            <a:ext cx="6043711" cy="1754326"/>
          </a:xfrm>
          <a:prstGeom prst="rect">
            <a:avLst/>
          </a:prstGeom>
          <a:noFill/>
        </p:spPr>
        <p:txBody>
          <a:bodyPr wrap="square" rtlCol="0">
            <a:spAutoFit/>
          </a:bodyPr>
          <a:lstStyle/>
          <a:p>
            <a:pPr algn="just"/>
            <a:endParaRPr lang="ru-RU" b="1" dirty="0" smtClean="0">
              <a:solidFill>
                <a:srgbClr val="FF0000"/>
              </a:solidFill>
              <a:latin typeface="Comic Sans MS" pitchFamily="66" charset="0"/>
            </a:endParaRPr>
          </a:p>
          <a:p>
            <a:pPr algn="just"/>
            <a:r>
              <a:rPr lang="ru-RU" b="1" dirty="0" smtClean="0">
                <a:solidFill>
                  <a:srgbClr val="FF0000"/>
                </a:solidFill>
                <a:latin typeface="Comic Sans MS" pitchFamily="66" charset="0"/>
              </a:rPr>
              <a:t>Также в этом году я официально заканчиваю музыкальную школу с отличием. Но потом ещё в течение двух лет буду учиться по училищной программе, чтобы в институте было легче.</a:t>
            </a:r>
          </a:p>
          <a:p>
            <a:pPr algn="just"/>
            <a:endParaRPr lang="ru-RU" b="1" dirty="0">
              <a:solidFill>
                <a:srgbClr val="FF0000"/>
              </a:solidFill>
              <a:latin typeface="Comic Sans MS" pitchFamily="66" charset="0"/>
            </a:endParaRPr>
          </a:p>
        </p:txBody>
      </p:sp>
      <p:sp>
        <p:nvSpPr>
          <p:cNvPr id="3" name="Прямоугольник 2"/>
          <p:cNvSpPr/>
          <p:nvPr/>
        </p:nvSpPr>
        <p:spPr>
          <a:xfrm rot="21004957">
            <a:off x="61735" y="470876"/>
            <a:ext cx="5572164" cy="1200329"/>
          </a:xfrm>
          <a:prstGeom prst="rect">
            <a:avLst/>
          </a:prstGeom>
        </p:spPr>
        <p:txBody>
          <a:bodyPr wrap="square">
            <a:spAutoFit/>
          </a:bodyPr>
          <a:lstStyle/>
          <a:p>
            <a:pPr algn="just"/>
            <a:r>
              <a:rPr lang="ru-RU" b="1" dirty="0" smtClean="0">
                <a:solidFill>
                  <a:srgbClr val="0000FF"/>
                </a:solidFill>
                <a:latin typeface="Comic Sans MS" pitchFamily="66" charset="0"/>
              </a:rPr>
              <a:t>Для начала я закончу общеобразовательную школу, все 11 классов, надеюсь, с золотой медалью. Хорошо напишу ЕГЭ, чтобы учиться в ВУЗе бесплатно.</a:t>
            </a:r>
          </a:p>
        </p:txBody>
      </p:sp>
      <p:pic>
        <p:nvPicPr>
          <p:cNvPr id="6" name="Рисунок 5" descr="ukraschenie_4.png"/>
          <p:cNvPicPr>
            <a:picLocks noChangeAspect="1"/>
          </p:cNvPicPr>
          <p:nvPr/>
        </p:nvPicPr>
        <p:blipFill>
          <a:blip r:embed="rId5" cstate="print"/>
          <a:stretch>
            <a:fillRect/>
          </a:stretch>
        </p:blipFill>
        <p:spPr>
          <a:xfrm rot="448086">
            <a:off x="2914977" y="5611504"/>
            <a:ext cx="1770259" cy="10001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42846" y="214292"/>
            <a:ext cx="871543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dirty="0" smtClean="0"/>
              <a:t>Когда я закончу школу, поеду в Москву, чтобы поступить в </a:t>
            </a:r>
            <a:r>
              <a:rPr lang="ru-RU" b="1" dirty="0" smtClean="0"/>
              <a:t>Государственное музыкальное училище имени </a:t>
            </a:r>
            <a:r>
              <a:rPr lang="ru-RU" b="1" dirty="0" err="1" smtClean="0"/>
              <a:t>Гнесиных</a:t>
            </a:r>
            <a:r>
              <a:rPr lang="ru-RU" b="1" dirty="0" smtClean="0"/>
              <a:t>.</a:t>
            </a:r>
            <a:endParaRPr lang="ru-RU" b="1" dirty="0"/>
          </a:p>
        </p:txBody>
      </p:sp>
      <p:pic>
        <p:nvPicPr>
          <p:cNvPr id="8" name="Рисунок 7" descr="1.jpg"/>
          <p:cNvPicPr>
            <a:picLocks noChangeAspect="1"/>
          </p:cNvPicPr>
          <p:nvPr/>
        </p:nvPicPr>
        <p:blipFill>
          <a:blip r:embed="rId2" cstate="print"/>
          <a:stretch>
            <a:fillRect/>
          </a:stretch>
        </p:blipFill>
        <p:spPr>
          <a:xfrm>
            <a:off x="1714481" y="991155"/>
            <a:ext cx="5357851" cy="58668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b0d149c9bd87a89825b46d72ed1f841.jpg"/>
          <p:cNvPicPr>
            <a:picLocks noChangeAspect="1"/>
          </p:cNvPicPr>
          <p:nvPr/>
        </p:nvPicPr>
        <p:blipFill>
          <a:blip r:embed="rId2" cstate="print">
            <a:duotone>
              <a:schemeClr val="accent5">
                <a:shade val="45000"/>
                <a:satMod val="135000"/>
              </a:schemeClr>
              <a:prstClr val="white"/>
            </a:duotone>
            <a:lum bright="33000"/>
          </a:blip>
          <a:stretch>
            <a:fillRect/>
          </a:stretch>
        </p:blipFill>
        <p:spPr>
          <a:xfrm>
            <a:off x="214281" y="1428736"/>
            <a:ext cx="4857784" cy="5000660"/>
          </a:xfrm>
          <a:prstGeom prst="rect">
            <a:avLst/>
          </a:prstGeom>
        </p:spPr>
      </p:pic>
      <p:sp>
        <p:nvSpPr>
          <p:cNvPr id="6" name="Прямоугольник 5"/>
          <p:cNvSpPr/>
          <p:nvPr/>
        </p:nvSpPr>
        <p:spPr>
          <a:xfrm>
            <a:off x="214281" y="1428736"/>
            <a:ext cx="4857784" cy="501675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ru-RU" sz="2000" b="1" u="sng" dirty="0" smtClean="0"/>
              <a:t>Специальный цикл:</a:t>
            </a:r>
            <a:r>
              <a:rPr lang="ru-RU" sz="2000" dirty="0" smtClean="0"/>
              <a:t> сольфеджио, элементарная теория музыки, гармония, современная гармония, анализ музыкальных произведений, полифония, музыкальная литература, народное творчество, методика преподавания сольфеджио и музыкальной литературы;</a:t>
            </a:r>
            <a:br>
              <a:rPr lang="ru-RU" sz="2000" dirty="0" smtClean="0"/>
            </a:br>
            <a:r>
              <a:rPr lang="ru-RU" sz="2000" b="1" u="sng" dirty="0" err="1" smtClean="0"/>
              <a:t>Общемузыкальный</a:t>
            </a:r>
            <a:r>
              <a:rPr lang="ru-RU" sz="2000" b="1" u="sng" dirty="0" smtClean="0"/>
              <a:t> цикл:</a:t>
            </a:r>
            <a:r>
              <a:rPr lang="ru-RU" sz="2000" dirty="0" smtClean="0"/>
              <a:t> фортепиано, </a:t>
            </a:r>
            <a:r>
              <a:rPr lang="ru-RU" sz="2000" dirty="0" err="1" smtClean="0"/>
              <a:t>инструментоведение</a:t>
            </a:r>
            <a:r>
              <a:rPr lang="ru-RU" sz="2000" dirty="0" smtClean="0"/>
              <a:t>, инструментовка, композиция, педагогическая и исполнительская практика;</a:t>
            </a:r>
            <a:br>
              <a:rPr lang="ru-RU" sz="2000" dirty="0" smtClean="0"/>
            </a:br>
            <a:r>
              <a:rPr lang="ru-RU" sz="2000" b="1" u="sng" dirty="0" err="1" smtClean="0"/>
              <a:t>Общегуманитарный</a:t>
            </a:r>
            <a:r>
              <a:rPr lang="ru-RU" sz="2000" b="1" u="sng" dirty="0" smtClean="0"/>
              <a:t> цикл:</a:t>
            </a:r>
            <a:r>
              <a:rPr lang="ru-RU" sz="2000" dirty="0" smtClean="0"/>
              <a:t> мировая литература, основы общественных наук, история мировой культуры, основы философии, иностранный язык, физкультура. </a:t>
            </a:r>
            <a:endParaRPr lang="ru-RU" sz="2000" dirty="0"/>
          </a:p>
        </p:txBody>
      </p:sp>
      <p:sp>
        <p:nvSpPr>
          <p:cNvPr id="2" name="TextBox 1"/>
          <p:cNvSpPr txBox="1"/>
          <p:nvPr/>
        </p:nvSpPr>
        <p:spPr>
          <a:xfrm>
            <a:off x="142844" y="142854"/>
            <a:ext cx="857256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sz="1600" b="1" dirty="0" smtClean="0">
                <a:solidFill>
                  <a:srgbClr val="FFFF00"/>
                </a:solidFill>
                <a:latin typeface="Arial Black" pitchFamily="34" charset="0"/>
              </a:rPr>
              <a:t>Буду учиться на </a:t>
            </a:r>
            <a:r>
              <a:rPr lang="ru-RU" sz="1600" b="1" dirty="0" err="1" smtClean="0">
                <a:solidFill>
                  <a:srgbClr val="FFFF00"/>
                </a:solidFill>
                <a:latin typeface="Arial Black" pitchFamily="34" charset="0"/>
              </a:rPr>
              <a:t>историко-теоретико-композиторском</a:t>
            </a:r>
            <a:r>
              <a:rPr lang="ru-RU" sz="1600" b="1" dirty="0" smtClean="0">
                <a:solidFill>
                  <a:srgbClr val="FFFF00"/>
                </a:solidFill>
                <a:latin typeface="Arial Black" pitchFamily="34" charset="0"/>
              </a:rPr>
              <a:t> факультете.</a:t>
            </a:r>
            <a:endParaRPr lang="ru-RU" sz="1600" b="1" dirty="0">
              <a:solidFill>
                <a:srgbClr val="FFFF00"/>
              </a:solidFill>
              <a:latin typeface="Arial Black" pitchFamily="34" charset="0"/>
            </a:endParaRPr>
          </a:p>
        </p:txBody>
      </p:sp>
      <p:sp>
        <p:nvSpPr>
          <p:cNvPr id="5" name="Прямоугольник 4"/>
          <p:cNvSpPr/>
          <p:nvPr/>
        </p:nvSpPr>
        <p:spPr>
          <a:xfrm>
            <a:off x="0" y="642918"/>
            <a:ext cx="9144000" cy="1077218"/>
          </a:xfrm>
          <a:prstGeom prst="rect">
            <a:avLst/>
          </a:prstGeom>
        </p:spPr>
        <p:txBody>
          <a:bodyPr wrap="square">
            <a:spAutoFit/>
          </a:bodyPr>
          <a:lstStyle/>
          <a:p>
            <a:pPr algn="ctr"/>
            <a:r>
              <a:rPr lang="ru-RU" sz="3200" b="1" dirty="0" smtClean="0">
                <a:solidFill>
                  <a:srgbClr val="7030A0"/>
                </a:solidFill>
                <a:latin typeface="Comic Sans MS" pitchFamily="66" charset="0"/>
              </a:rPr>
              <a:t>Преподаваемые предметы</a:t>
            </a:r>
            <a:br>
              <a:rPr lang="ru-RU" sz="3200" b="1" dirty="0" smtClean="0">
                <a:solidFill>
                  <a:srgbClr val="7030A0"/>
                </a:solidFill>
                <a:latin typeface="Comic Sans MS" pitchFamily="66" charset="0"/>
              </a:rPr>
            </a:br>
            <a:endParaRPr lang="ru-RU" sz="3200" b="1" dirty="0">
              <a:solidFill>
                <a:srgbClr val="7030A0"/>
              </a:solidFill>
              <a:latin typeface="Comic Sans MS" pitchFamily="66" charset="0"/>
            </a:endParaRPr>
          </a:p>
        </p:txBody>
      </p:sp>
      <p:pic>
        <p:nvPicPr>
          <p:cNvPr id="8" name="Рисунок 7" descr="b7a85d27d659.jpg"/>
          <p:cNvPicPr>
            <a:picLocks noChangeAspect="1"/>
          </p:cNvPicPr>
          <p:nvPr/>
        </p:nvPicPr>
        <p:blipFill>
          <a:blip r:embed="rId3" cstate="print"/>
          <a:stretch>
            <a:fillRect/>
          </a:stretch>
        </p:blipFill>
        <p:spPr>
          <a:xfrm>
            <a:off x="5286381" y="1643050"/>
            <a:ext cx="3643339" cy="47148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s-template-children-c18.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m-karaseva-sol.jpg"/>
          <p:cNvPicPr>
            <a:picLocks noChangeAspect="1"/>
          </p:cNvPicPr>
          <p:nvPr/>
        </p:nvPicPr>
        <p:blipFill>
          <a:blip r:embed="rId3" cstate="print"/>
          <a:stretch>
            <a:fillRect/>
          </a:stretch>
        </p:blipFill>
        <p:spPr>
          <a:xfrm>
            <a:off x="5572134" y="642920"/>
            <a:ext cx="2582655" cy="3648083"/>
          </a:xfrm>
          <a:prstGeom prst="rect">
            <a:avLst/>
          </a:prstGeom>
        </p:spPr>
      </p:pic>
      <p:pic>
        <p:nvPicPr>
          <p:cNvPr id="6" name="Рисунок 5" descr="9785714008351.jpg"/>
          <p:cNvPicPr>
            <a:picLocks noChangeAspect="1"/>
          </p:cNvPicPr>
          <p:nvPr/>
        </p:nvPicPr>
        <p:blipFill>
          <a:blip r:embed="rId4" cstate="print"/>
          <a:stretch>
            <a:fillRect/>
          </a:stretch>
        </p:blipFill>
        <p:spPr>
          <a:xfrm>
            <a:off x="3214677" y="1428736"/>
            <a:ext cx="2500331" cy="3495462"/>
          </a:xfrm>
          <a:prstGeom prst="rect">
            <a:avLst/>
          </a:prstGeom>
        </p:spPr>
      </p:pic>
      <p:sp>
        <p:nvSpPr>
          <p:cNvPr id="2" name="TextBox 1"/>
          <p:cNvSpPr txBox="1"/>
          <p:nvPr/>
        </p:nvSpPr>
        <p:spPr>
          <a:xfrm rot="20857642">
            <a:off x="678361" y="997238"/>
            <a:ext cx="7358115" cy="461665"/>
          </a:xfrm>
          <a:prstGeom prst="rect">
            <a:avLst/>
          </a:prstGeom>
          <a:noFill/>
        </p:spPr>
        <p:txBody>
          <a:bodyPr wrap="square" rtlCol="0">
            <a:spAutoFit/>
          </a:bodyPr>
          <a:lstStyle/>
          <a:p>
            <a:pPr algn="just"/>
            <a:r>
              <a:rPr lang="ru-RU" sz="2400" b="1" dirty="0" smtClean="0">
                <a:latin typeface="Calibri" pitchFamily="34" charset="0"/>
              </a:rPr>
              <a:t>Специализация: </a:t>
            </a:r>
            <a:r>
              <a:rPr lang="ru-RU" sz="2400" dirty="0" smtClean="0">
                <a:latin typeface="Calibri" pitchFamily="34" charset="0"/>
              </a:rPr>
              <a:t>теория музыки.</a:t>
            </a:r>
            <a:endParaRPr lang="ru-RU" sz="2400" dirty="0">
              <a:latin typeface="Calibri" pitchFamily="34" charset="0"/>
            </a:endParaRPr>
          </a:p>
        </p:txBody>
      </p:sp>
      <p:sp>
        <p:nvSpPr>
          <p:cNvPr id="3" name="TextBox 2"/>
          <p:cNvSpPr txBox="1"/>
          <p:nvPr/>
        </p:nvSpPr>
        <p:spPr>
          <a:xfrm rot="530148">
            <a:off x="660777" y="4016716"/>
            <a:ext cx="6858048" cy="707886"/>
          </a:xfrm>
          <a:prstGeom prst="rect">
            <a:avLst/>
          </a:prstGeom>
          <a:noFill/>
        </p:spPr>
        <p:txBody>
          <a:bodyPr wrap="square" rtlCol="0">
            <a:spAutoFit/>
          </a:bodyPr>
          <a:lstStyle/>
          <a:p>
            <a:pPr algn="just"/>
            <a:r>
              <a:rPr lang="ru-RU" sz="2000" b="1" u="sng" dirty="0" smtClean="0">
                <a:latin typeface="Century" pitchFamily="18" charset="0"/>
              </a:rPr>
              <a:t>Квалификация:</a:t>
            </a:r>
            <a:r>
              <a:rPr lang="ru-RU" sz="2000" b="1" dirty="0" smtClean="0">
                <a:latin typeface="Century" pitchFamily="18" charset="0"/>
              </a:rPr>
              <a:t> </a:t>
            </a:r>
            <a:r>
              <a:rPr lang="ru-RU" sz="2000" dirty="0" smtClean="0">
                <a:latin typeface="Century" pitchFamily="18" charset="0"/>
              </a:rPr>
              <a:t>преподаватель музыкально-теоретических дисциплин.</a:t>
            </a:r>
            <a:endParaRPr lang="ru-RU" sz="2000" dirty="0">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2_84.png"/>
          <p:cNvPicPr>
            <a:picLocks noChangeAspect="1"/>
          </p:cNvPicPr>
          <p:nvPr/>
        </p:nvPicPr>
        <p:blipFill>
          <a:blip r:embed="rId2" cstate="print"/>
          <a:stretch>
            <a:fillRect/>
          </a:stretch>
        </p:blipFill>
        <p:spPr>
          <a:xfrm>
            <a:off x="285720" y="1857364"/>
            <a:ext cx="3932508" cy="3214710"/>
          </a:xfrm>
          <a:prstGeom prst="rect">
            <a:avLst/>
          </a:prstGeom>
        </p:spPr>
      </p:pic>
      <p:pic>
        <p:nvPicPr>
          <p:cNvPr id="5" name="Рисунок 4" descr="6a01053628087b970c0120a8c11383970b-320wi.jpg"/>
          <p:cNvPicPr>
            <a:picLocks noChangeAspect="1"/>
          </p:cNvPicPr>
          <p:nvPr/>
        </p:nvPicPr>
        <p:blipFill>
          <a:blip r:embed="rId3" cstate="print"/>
          <a:stretch>
            <a:fillRect/>
          </a:stretch>
        </p:blipFill>
        <p:spPr>
          <a:xfrm>
            <a:off x="4643438" y="428604"/>
            <a:ext cx="4064000" cy="6096000"/>
          </a:xfrm>
          <a:prstGeom prst="rect">
            <a:avLst/>
          </a:prstGeom>
        </p:spPr>
      </p:pic>
      <p:sp>
        <p:nvSpPr>
          <p:cNvPr id="2" name="TextBox 1"/>
          <p:cNvSpPr txBox="1"/>
          <p:nvPr/>
        </p:nvSpPr>
        <p:spPr>
          <a:xfrm rot="301600">
            <a:off x="154674" y="1088673"/>
            <a:ext cx="85725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b="1" dirty="0" smtClean="0">
                <a:solidFill>
                  <a:srgbClr val="0000CC"/>
                </a:solidFill>
                <a:latin typeface="Monotype Corsiva" pitchFamily="66" charset="0"/>
              </a:rPr>
              <a:t>Закончив музыкальное училище, я хочу устроиться работать в нашу школу учителем музыки и искусства.</a:t>
            </a:r>
            <a:endParaRPr lang="ru-RU" b="1" dirty="0">
              <a:solidFill>
                <a:srgbClr val="0000CC"/>
              </a:solidFill>
              <a:latin typeface="Monotype Corsiva" pitchFamily="66" charset="0"/>
            </a:endParaRPr>
          </a:p>
        </p:txBody>
      </p:sp>
      <p:sp>
        <p:nvSpPr>
          <p:cNvPr id="3" name="TextBox 2"/>
          <p:cNvSpPr txBox="1"/>
          <p:nvPr/>
        </p:nvSpPr>
        <p:spPr>
          <a:xfrm rot="21360332">
            <a:off x="236116" y="2723840"/>
            <a:ext cx="850112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b="1" i="1" dirty="0" smtClean="0">
                <a:solidFill>
                  <a:srgbClr val="FF0000"/>
                </a:solidFill>
              </a:rPr>
              <a:t>Поработаю несколько лет (года 2-3), дальше пойду работать в музыкальную школу в нашем городе учителем сольфеджио или фортепиано, пока не стану преподавателем высшей категории.</a:t>
            </a:r>
            <a:endParaRPr lang="ru-RU" b="1" i="1" dirty="0">
              <a:solidFill>
                <a:srgbClr val="FF0000"/>
              </a:solidFill>
            </a:endParaRPr>
          </a:p>
        </p:txBody>
      </p:sp>
      <p:sp>
        <p:nvSpPr>
          <p:cNvPr id="4" name="TextBox 3"/>
          <p:cNvSpPr txBox="1"/>
          <p:nvPr/>
        </p:nvSpPr>
        <p:spPr>
          <a:xfrm rot="524861">
            <a:off x="235881" y="5304465"/>
            <a:ext cx="8358247"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b="1" dirty="0" smtClean="0">
                <a:solidFill>
                  <a:srgbClr val="00B050"/>
                </a:solidFill>
                <a:latin typeface="Century" pitchFamily="18" charset="0"/>
              </a:rPr>
              <a:t>Дальше, переберусь в другой город, более крупный (Томск или Москва). С моим наработанным стажем меня возьмут работать преподавателем в училище или консерваторию.</a:t>
            </a:r>
            <a:endParaRPr lang="ru-RU" b="1" dirty="0">
              <a:solidFill>
                <a:srgbClr val="00B050"/>
              </a:solidFill>
              <a:latin typeface="Century"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83526423903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rot="21277568">
            <a:off x="225552" y="1117708"/>
            <a:ext cx="8643999"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dirty="0" smtClean="0"/>
              <a:t>По ходу работы я ещё буду писать свою музыку, записывать её, выпускать нотные издания со своими сочинениями. </a:t>
            </a:r>
            <a:endParaRPr lang="ru-RU" dirty="0"/>
          </a:p>
        </p:txBody>
      </p:sp>
      <p:sp>
        <p:nvSpPr>
          <p:cNvPr id="3" name="TextBox 2"/>
          <p:cNvSpPr txBox="1"/>
          <p:nvPr/>
        </p:nvSpPr>
        <p:spPr>
          <a:xfrm rot="1016189">
            <a:off x="-91762" y="4306435"/>
            <a:ext cx="8572559"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dirty="0" smtClean="0"/>
              <a:t>Также я пишу свои учебники по музыке и истории искусств для школьников (1-11 класс), если получится, то, может быть их выпустят и по ним будут работать в школах.</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descr="upl20080801205630.jpg"/>
          <p:cNvPicPr>
            <a:picLocks noChangeAspect="1"/>
          </p:cNvPicPr>
          <p:nvPr/>
        </p:nvPicPr>
        <p:blipFill>
          <a:blip r:embed="rId2" cstate="print"/>
          <a:stretch>
            <a:fillRect/>
          </a:stretch>
        </p:blipFill>
        <p:spPr>
          <a:xfrm rot="10396180" flipH="1" flipV="1">
            <a:off x="3904915" y="3879878"/>
            <a:ext cx="428636" cy="832303"/>
          </a:xfrm>
          <a:prstGeom prst="rect">
            <a:avLst/>
          </a:prstGeom>
        </p:spPr>
      </p:pic>
      <p:pic>
        <p:nvPicPr>
          <p:cNvPr id="56" name="Рисунок 55" descr="286761.jpg"/>
          <p:cNvPicPr>
            <a:picLocks noChangeAspect="1"/>
          </p:cNvPicPr>
          <p:nvPr/>
        </p:nvPicPr>
        <p:blipFill>
          <a:blip r:embed="rId3" cstate="print"/>
          <a:stretch>
            <a:fillRect/>
          </a:stretch>
        </p:blipFill>
        <p:spPr>
          <a:xfrm rot="10396180" flipH="1" flipV="1">
            <a:off x="840464" y="4551267"/>
            <a:ext cx="923216" cy="987397"/>
          </a:xfrm>
          <a:prstGeom prst="rect">
            <a:avLst/>
          </a:prstGeom>
        </p:spPr>
      </p:pic>
      <p:pic>
        <p:nvPicPr>
          <p:cNvPr id="55" name="Рисунок 54" descr="141972.jpg"/>
          <p:cNvPicPr>
            <a:picLocks noChangeAspect="1"/>
          </p:cNvPicPr>
          <p:nvPr/>
        </p:nvPicPr>
        <p:blipFill>
          <a:blip r:embed="rId4" cstate="print"/>
          <a:stretch>
            <a:fillRect/>
          </a:stretch>
        </p:blipFill>
        <p:spPr>
          <a:xfrm rot="10396180" flipH="1" flipV="1">
            <a:off x="461369" y="462618"/>
            <a:ext cx="615471" cy="595468"/>
          </a:xfrm>
          <a:prstGeom prst="rect">
            <a:avLst/>
          </a:prstGeom>
        </p:spPr>
      </p:pic>
      <p:grpSp>
        <p:nvGrpSpPr>
          <p:cNvPr id="43" name="Группа 42"/>
          <p:cNvGrpSpPr/>
          <p:nvPr/>
        </p:nvGrpSpPr>
        <p:grpSpPr>
          <a:xfrm>
            <a:off x="357158" y="285728"/>
            <a:ext cx="4286280" cy="5880208"/>
            <a:chOff x="0" y="0"/>
            <a:chExt cx="7143776" cy="9491395"/>
          </a:xfrm>
        </p:grpSpPr>
        <p:sp>
          <p:nvSpPr>
            <p:cNvPr id="44" name="Загнутый угол 43"/>
            <p:cNvSpPr/>
            <p:nvPr/>
          </p:nvSpPr>
          <p:spPr>
            <a:xfrm>
              <a:off x="0" y="0"/>
              <a:ext cx="6858000" cy="9144000"/>
            </a:xfrm>
            <a:prstGeom prst="foldedCorner">
              <a:avLst/>
            </a:prstGeom>
            <a:solidFill>
              <a:srgbClr val="9966FF">
                <a:alpha val="41000"/>
              </a:srgbClr>
            </a:solidFill>
            <a:ln>
              <a:solidFill>
                <a:srgbClr val="441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214289" y="142845"/>
              <a:ext cx="6429397" cy="1788445"/>
            </a:xfrm>
            <a:prstGeom prst="rect">
              <a:avLst/>
            </a:prstGeom>
            <a:noFill/>
          </p:spPr>
          <p:txBody>
            <a:bodyPr wrap="square" rtlCol="0">
              <a:spAutoFit/>
            </a:bodyPr>
            <a:lstStyle/>
            <a:p>
              <a:pPr algn="r"/>
              <a:r>
                <a:rPr lang="ru-RU" sz="6600" i="1" dirty="0" smtClean="0">
                  <a:latin typeface="Century" pitchFamily="18" charset="0"/>
                </a:rPr>
                <a:t>Музыка</a:t>
              </a:r>
              <a:endParaRPr lang="ru-RU" sz="6600" i="1" dirty="0">
                <a:latin typeface="Century" pitchFamily="18" charset="0"/>
              </a:endParaRPr>
            </a:p>
          </p:txBody>
        </p:sp>
        <p:sp>
          <p:nvSpPr>
            <p:cNvPr id="46" name="TextBox 45"/>
            <p:cNvSpPr txBox="1"/>
            <p:nvPr/>
          </p:nvSpPr>
          <p:spPr>
            <a:xfrm>
              <a:off x="2571745" y="357159"/>
              <a:ext cx="3214709" cy="546469"/>
            </a:xfrm>
            <a:prstGeom prst="rect">
              <a:avLst/>
            </a:prstGeom>
            <a:noFill/>
          </p:spPr>
          <p:txBody>
            <a:bodyPr wrap="square" rtlCol="0">
              <a:spAutoFit/>
            </a:bodyPr>
            <a:lstStyle/>
            <a:p>
              <a:pPr algn="ctr"/>
              <a:r>
                <a:rPr lang="ru-RU" sz="1600" dirty="0" smtClean="0">
                  <a:latin typeface="Monotype Corsiva" pitchFamily="66" charset="0"/>
                </a:rPr>
                <a:t>О. Ю. </a:t>
              </a:r>
              <a:r>
                <a:rPr lang="ru-RU" sz="1600" dirty="0" err="1" smtClean="0">
                  <a:latin typeface="Monotype Corsiva" pitchFamily="66" charset="0"/>
                </a:rPr>
                <a:t>Литосов</a:t>
              </a:r>
              <a:endParaRPr lang="ru-RU" sz="1600" dirty="0">
                <a:latin typeface="Monotype Corsiva" pitchFamily="66" charset="0"/>
              </a:endParaRPr>
            </a:p>
          </p:txBody>
        </p:sp>
        <p:sp>
          <p:nvSpPr>
            <p:cNvPr id="47" name="TextBox 46"/>
            <p:cNvSpPr txBox="1"/>
            <p:nvPr/>
          </p:nvSpPr>
          <p:spPr>
            <a:xfrm>
              <a:off x="6072206" y="8001024"/>
              <a:ext cx="1071570" cy="1490371"/>
            </a:xfrm>
            <a:prstGeom prst="rect">
              <a:avLst/>
            </a:prstGeom>
            <a:noFill/>
          </p:spPr>
          <p:txBody>
            <a:bodyPr wrap="square" rtlCol="0">
              <a:spAutoFit/>
            </a:bodyPr>
            <a:lstStyle/>
            <a:p>
              <a:r>
                <a:rPr lang="en-US" sz="5400" b="1" i="1" dirty="0" smtClean="0">
                  <a:solidFill>
                    <a:srgbClr val="7030A0"/>
                  </a:solidFill>
                  <a:latin typeface="Monotype Corsiva" pitchFamily="66" charset="0"/>
                </a:rPr>
                <a:t>8</a:t>
              </a:r>
              <a:endParaRPr lang="ru-RU" sz="5400" b="1" i="1" dirty="0">
                <a:solidFill>
                  <a:srgbClr val="7030A0"/>
                </a:solidFill>
                <a:latin typeface="Monotype Corsiva" pitchFamily="66" charset="0"/>
              </a:endParaRPr>
            </a:p>
          </p:txBody>
        </p:sp>
        <p:sp>
          <p:nvSpPr>
            <p:cNvPr id="48" name="TextBox 47"/>
            <p:cNvSpPr txBox="1"/>
            <p:nvPr/>
          </p:nvSpPr>
          <p:spPr>
            <a:xfrm rot="19133996">
              <a:off x="5683150" y="8195119"/>
              <a:ext cx="992454" cy="492443"/>
            </a:xfrm>
            <a:prstGeom prst="rect">
              <a:avLst/>
            </a:prstGeom>
            <a:noFill/>
          </p:spPr>
          <p:txBody>
            <a:bodyPr wrap="square" rtlCol="0">
              <a:spAutoFit/>
            </a:bodyPr>
            <a:lstStyle/>
            <a:p>
              <a:r>
                <a:rPr lang="ru-RU" sz="1400" b="1" dirty="0" smtClean="0">
                  <a:latin typeface="Monotype Corsiva" pitchFamily="66" charset="0"/>
                </a:rPr>
                <a:t>класс</a:t>
              </a:r>
              <a:endParaRPr lang="ru-RU" sz="1400" b="1" dirty="0">
                <a:latin typeface="Monotype Corsiva" pitchFamily="66" charset="0"/>
              </a:endParaRPr>
            </a:p>
          </p:txBody>
        </p:sp>
        <p:pic>
          <p:nvPicPr>
            <p:cNvPr id="49" name="Рисунок 48" descr="53862114_6.jpg"/>
            <p:cNvPicPr>
              <a:picLocks noChangeAspect="1"/>
            </p:cNvPicPr>
            <p:nvPr/>
          </p:nvPicPr>
          <p:blipFill>
            <a:blip r:embed="rId5" cstate="print">
              <a:duotone>
                <a:schemeClr val="accent4">
                  <a:shade val="45000"/>
                  <a:satMod val="135000"/>
                </a:schemeClr>
                <a:prstClr val="white"/>
              </a:duotone>
            </a:blip>
            <a:stretch>
              <a:fillRect/>
            </a:stretch>
          </p:blipFill>
          <p:spPr>
            <a:xfrm>
              <a:off x="3500438" y="2500298"/>
              <a:ext cx="2897190" cy="2440883"/>
            </a:xfrm>
            <a:prstGeom prst="rect">
              <a:avLst/>
            </a:prstGeom>
          </p:spPr>
        </p:pic>
        <p:pic>
          <p:nvPicPr>
            <p:cNvPr id="50" name="Рисунок 49" descr="194386.jpg"/>
            <p:cNvPicPr>
              <a:picLocks noChangeAspect="1"/>
            </p:cNvPicPr>
            <p:nvPr/>
          </p:nvPicPr>
          <p:blipFill>
            <a:blip r:embed="rId6" cstate="print">
              <a:duotone>
                <a:schemeClr val="accent4">
                  <a:shade val="45000"/>
                  <a:satMod val="135000"/>
                </a:schemeClr>
                <a:prstClr val="white"/>
              </a:duotone>
            </a:blip>
            <a:stretch>
              <a:fillRect/>
            </a:stretch>
          </p:blipFill>
          <p:spPr>
            <a:xfrm>
              <a:off x="3571876" y="5786446"/>
              <a:ext cx="1928826" cy="2786082"/>
            </a:xfrm>
            <a:prstGeom prst="rect">
              <a:avLst/>
            </a:prstGeom>
          </p:spPr>
        </p:pic>
        <p:sp>
          <p:nvSpPr>
            <p:cNvPr id="51" name="Рамка 50"/>
            <p:cNvSpPr/>
            <p:nvPr/>
          </p:nvSpPr>
          <p:spPr>
            <a:xfrm>
              <a:off x="3357562" y="5572132"/>
              <a:ext cx="2357454" cy="3143272"/>
            </a:xfrm>
            <a:prstGeom prst="fram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Рамка 51"/>
            <p:cNvSpPr/>
            <p:nvPr/>
          </p:nvSpPr>
          <p:spPr>
            <a:xfrm>
              <a:off x="3357562" y="2143108"/>
              <a:ext cx="3286124" cy="3071835"/>
            </a:xfrm>
            <a:prstGeom prst="fram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53" name="Рисунок 52" descr="gomez_201009202333293_middle.jpg"/>
            <p:cNvPicPr>
              <a:picLocks noChangeAspect="1"/>
            </p:cNvPicPr>
            <p:nvPr/>
          </p:nvPicPr>
          <p:blipFill>
            <a:blip r:embed="rId7" cstate="print">
              <a:duotone>
                <a:schemeClr val="accent4">
                  <a:shade val="45000"/>
                  <a:satMod val="135000"/>
                </a:schemeClr>
                <a:prstClr val="white"/>
              </a:duotone>
            </a:blip>
            <a:stretch>
              <a:fillRect/>
            </a:stretch>
          </p:blipFill>
          <p:spPr>
            <a:xfrm>
              <a:off x="285728" y="2714612"/>
              <a:ext cx="2857505" cy="3143272"/>
            </a:xfrm>
            <a:prstGeom prst="rect">
              <a:avLst/>
            </a:prstGeom>
          </p:spPr>
        </p:pic>
        <p:sp>
          <p:nvSpPr>
            <p:cNvPr id="54" name="Рамка 53"/>
            <p:cNvSpPr/>
            <p:nvPr/>
          </p:nvSpPr>
          <p:spPr>
            <a:xfrm>
              <a:off x="214290" y="2357423"/>
              <a:ext cx="2928958" cy="3857652"/>
            </a:xfrm>
            <a:prstGeom prst="fram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pic>
        <p:nvPicPr>
          <p:cNvPr id="58" name="Рисунок 57" descr="MusicNotes.jpg"/>
          <p:cNvPicPr>
            <a:picLocks noChangeAspect="1"/>
          </p:cNvPicPr>
          <p:nvPr/>
        </p:nvPicPr>
        <p:blipFill>
          <a:blip r:embed="rId8" cstate="print">
            <a:lum bright="68000"/>
          </a:blip>
          <a:stretch>
            <a:fillRect/>
          </a:stretch>
        </p:blipFill>
        <p:spPr>
          <a:xfrm>
            <a:off x="4714876" y="285728"/>
            <a:ext cx="3794411" cy="5786478"/>
          </a:xfrm>
          <a:prstGeom prst="rect">
            <a:avLst/>
          </a:prstGeom>
        </p:spPr>
      </p:pic>
      <p:sp>
        <p:nvSpPr>
          <p:cNvPr id="59" name="TextBox 58"/>
          <p:cNvSpPr txBox="1"/>
          <p:nvPr/>
        </p:nvSpPr>
        <p:spPr>
          <a:xfrm>
            <a:off x="5143504" y="642918"/>
            <a:ext cx="2786050" cy="461665"/>
          </a:xfrm>
          <a:prstGeom prst="rect">
            <a:avLst/>
          </a:prstGeom>
          <a:noFill/>
        </p:spPr>
        <p:txBody>
          <a:bodyPr wrap="square" rtlCol="0">
            <a:spAutoFit/>
          </a:bodyPr>
          <a:lstStyle/>
          <a:p>
            <a:pPr algn="ctr"/>
            <a:r>
              <a:rPr lang="ru-RU" sz="2400" b="1" u="sng" dirty="0" smtClean="0">
                <a:solidFill>
                  <a:srgbClr val="7030A0"/>
                </a:solidFill>
                <a:latin typeface="Monotype Corsiva" pitchFamily="66" charset="0"/>
              </a:rPr>
              <a:t>Дорогие друзья!</a:t>
            </a:r>
            <a:endParaRPr lang="ru-RU" sz="2400" b="1" u="sng" dirty="0">
              <a:solidFill>
                <a:srgbClr val="7030A0"/>
              </a:solidFill>
              <a:latin typeface="Monotype Corsiva" pitchFamily="66" charset="0"/>
            </a:endParaRPr>
          </a:p>
        </p:txBody>
      </p:sp>
      <p:sp>
        <p:nvSpPr>
          <p:cNvPr id="60" name="TextBox 59"/>
          <p:cNvSpPr txBox="1"/>
          <p:nvPr/>
        </p:nvSpPr>
        <p:spPr>
          <a:xfrm>
            <a:off x="4786314" y="1071546"/>
            <a:ext cx="3643338" cy="3485570"/>
          </a:xfrm>
          <a:prstGeom prst="rect">
            <a:avLst/>
          </a:prstGeom>
          <a:noFill/>
        </p:spPr>
        <p:txBody>
          <a:bodyPr wrap="square" rtlCol="0">
            <a:spAutoFit/>
          </a:bodyPr>
          <a:lstStyle/>
          <a:p>
            <a:pPr algn="just"/>
            <a:r>
              <a:rPr lang="ru-RU" sz="1050" b="1" dirty="0" smtClean="0">
                <a:solidFill>
                  <a:srgbClr val="7030A0"/>
                </a:solidFill>
                <a:latin typeface="Monotype Corsiva" pitchFamily="66" charset="0"/>
                <a:cs typeface="Times New Roman" pitchFamily="18" charset="0"/>
              </a:rPr>
              <a:t>     Вот вы уже и в 8 классе. В этом году вас ждёт много открытий в области музыки. Вы познакомитесь с различными музыкальными стилями, направлениями, жанрами современной музыки (</a:t>
            </a:r>
            <a:r>
              <a:rPr lang="en-US" sz="1050" b="1" dirty="0" smtClean="0">
                <a:solidFill>
                  <a:srgbClr val="7030A0"/>
                </a:solidFill>
                <a:latin typeface="Monotype Corsiva" pitchFamily="66" charset="0"/>
                <a:cs typeface="Times New Roman" pitchFamily="18" charset="0"/>
              </a:rPr>
              <a:t>XX-XXI </a:t>
            </a:r>
            <a:r>
              <a:rPr lang="ru-RU" sz="1050" b="1" dirty="0" smtClean="0">
                <a:solidFill>
                  <a:srgbClr val="7030A0"/>
                </a:solidFill>
                <a:latin typeface="Monotype Corsiva" pitchFamily="66" charset="0"/>
                <a:cs typeface="Times New Roman" pitchFamily="18" charset="0"/>
              </a:rPr>
              <a:t>века).</a:t>
            </a:r>
          </a:p>
          <a:p>
            <a:pPr algn="just"/>
            <a:r>
              <a:rPr lang="ru-RU" sz="1050" b="1" dirty="0" smtClean="0">
                <a:solidFill>
                  <a:srgbClr val="7030A0"/>
                </a:solidFill>
                <a:latin typeface="Monotype Corsiva" pitchFamily="66" charset="0"/>
                <a:cs typeface="Times New Roman" pitchFamily="18" charset="0"/>
              </a:rPr>
              <a:t>     В учебнике представлены пять разделов «Древняя музыка», «Музыка Средневековья», «Музыка эпохи Возрождения», «Музыка эпохи Барокко», «Музыка эпохи Классицизма». В каждом разделе есть темы, которые распределены по урокам, в каждой теме представлена информация, которую нужно обязательно прочитать, и дополнительные сведения о композиторах, музыкальных инструментах и т.д., произведения для прослушивания, вопросы и задания к теме, творческие работы, проекты, песни для разучивания.</a:t>
            </a:r>
          </a:p>
          <a:p>
            <a:pPr algn="just"/>
            <a:r>
              <a:rPr lang="ru-RU" sz="1050" b="1" dirty="0" smtClean="0">
                <a:solidFill>
                  <a:srgbClr val="7030A0"/>
                </a:solidFill>
                <a:latin typeface="Monotype Corsiva" pitchFamily="66" charset="0"/>
                <a:cs typeface="Times New Roman" pitchFamily="18" charset="0"/>
              </a:rPr>
              <a:t>     В течение всего года ведите рабочую тетрадь, куда записывай важные сведения, понятие, свои размышления о музыке, также выполняйте там некоторые задания, которые представлены в учебнике.  </a:t>
            </a:r>
          </a:p>
          <a:p>
            <a:pPr algn="just"/>
            <a:r>
              <a:rPr lang="ru-RU" sz="1050" b="1" dirty="0" smtClean="0">
                <a:solidFill>
                  <a:srgbClr val="7030A0"/>
                </a:solidFill>
                <a:latin typeface="Monotype Corsiva" pitchFamily="66" charset="0"/>
                <a:cs typeface="Times New Roman" pitchFamily="18" charset="0"/>
              </a:rPr>
              <a:t>     Ещё, к учебнику выпущена фонохрестоматия, где можно прослушать музыкальные произведения, песни для разучивания и спеть их под </a:t>
            </a:r>
            <a:r>
              <a:rPr lang="ru-RU" sz="1050" b="1" dirty="0" err="1" smtClean="0">
                <a:solidFill>
                  <a:srgbClr val="7030A0"/>
                </a:solidFill>
                <a:latin typeface="Monotype Corsiva" pitchFamily="66" charset="0"/>
                <a:cs typeface="Times New Roman" pitchFamily="18" charset="0"/>
              </a:rPr>
              <a:t>минусовку</a:t>
            </a:r>
            <a:r>
              <a:rPr lang="ru-RU" sz="1050" b="1" dirty="0" smtClean="0">
                <a:solidFill>
                  <a:srgbClr val="7030A0"/>
                </a:solidFill>
                <a:latin typeface="Monotype Corsiva" pitchFamily="66" charset="0"/>
                <a:cs typeface="Times New Roman" pitchFamily="18" charset="0"/>
              </a:rPr>
              <a:t>.</a:t>
            </a:r>
          </a:p>
          <a:p>
            <a:pPr algn="just"/>
            <a:endParaRPr lang="ru-RU" sz="1050" b="1" dirty="0">
              <a:solidFill>
                <a:srgbClr val="7030A0"/>
              </a:solidFill>
              <a:latin typeface="Monotype Corsiva" pitchFamily="66" charset="0"/>
              <a:cs typeface="Times New Roman" pitchFamily="18" charset="0"/>
            </a:endParaRPr>
          </a:p>
        </p:txBody>
      </p:sp>
      <p:sp>
        <p:nvSpPr>
          <p:cNvPr id="61" name="TextBox 60"/>
          <p:cNvSpPr txBox="1"/>
          <p:nvPr/>
        </p:nvSpPr>
        <p:spPr>
          <a:xfrm>
            <a:off x="6286512" y="4857760"/>
            <a:ext cx="2002487" cy="307777"/>
          </a:xfrm>
          <a:prstGeom prst="rect">
            <a:avLst/>
          </a:prstGeom>
          <a:noFill/>
        </p:spPr>
        <p:txBody>
          <a:bodyPr wrap="square" rtlCol="0">
            <a:spAutoFit/>
          </a:bodyPr>
          <a:lstStyle/>
          <a:p>
            <a:pPr algn="r"/>
            <a:r>
              <a:rPr lang="ru-RU" sz="1400" b="1" i="1" u="sng" dirty="0" smtClean="0">
                <a:solidFill>
                  <a:srgbClr val="7030A0"/>
                </a:solidFill>
                <a:latin typeface="Monotype Corsiva" pitchFamily="66" charset="0"/>
              </a:rPr>
              <a:t>Желаю вам удачи!!!</a:t>
            </a:r>
            <a:endParaRPr lang="ru-RU" sz="1400" b="1" i="1" u="sng" dirty="0">
              <a:solidFill>
                <a:srgbClr val="7030A0"/>
              </a:solidFill>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14282" y="214290"/>
            <a:ext cx="4357718" cy="6500858"/>
            <a:chOff x="0" y="0"/>
            <a:chExt cx="6858000" cy="9074416"/>
          </a:xfrm>
        </p:grpSpPr>
        <p:pic>
          <p:nvPicPr>
            <p:cNvPr id="3" name="Рисунок 2" descr="81.jpg"/>
            <p:cNvPicPr>
              <a:picLocks noChangeAspect="1"/>
            </p:cNvPicPr>
            <p:nvPr/>
          </p:nvPicPr>
          <p:blipFill>
            <a:blip r:embed="rId2" cstate="print"/>
            <a:stretch>
              <a:fillRect/>
            </a:stretch>
          </p:blipFill>
          <p:spPr>
            <a:xfrm>
              <a:off x="2071678" y="6786577"/>
              <a:ext cx="2286016" cy="20684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Рисунок 3" descr="KidOry.jpg"/>
            <p:cNvPicPr>
              <a:picLocks noChangeAspect="1"/>
            </p:cNvPicPr>
            <p:nvPr/>
          </p:nvPicPr>
          <p:blipFill>
            <a:blip r:embed="rId3" cstate="print"/>
            <a:stretch>
              <a:fillRect/>
            </a:stretch>
          </p:blipFill>
          <p:spPr>
            <a:xfrm>
              <a:off x="4357694" y="5429256"/>
              <a:ext cx="2285992" cy="32965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0" y="8774669"/>
              <a:ext cx="6858000" cy="299747"/>
            </a:xfrm>
            <a:prstGeom prst="rect">
              <a:avLst/>
            </a:prstGeom>
            <a:noFill/>
          </p:spPr>
          <p:txBody>
            <a:bodyPr wrap="square" rtlCol="0">
              <a:spAutoFit/>
            </a:bodyPr>
            <a:lstStyle/>
            <a:p>
              <a:pPr algn="ctr"/>
              <a:r>
                <a:rPr lang="ru-RU" sz="800" b="1" dirty="0" smtClean="0">
                  <a:latin typeface="Times New Roman" pitchFamily="18" charset="0"/>
                  <a:cs typeface="Times New Roman" pitchFamily="18" charset="0"/>
                </a:rPr>
                <a:t>7</a:t>
              </a:r>
              <a:endParaRPr lang="ru-RU" sz="800" b="1" dirty="0">
                <a:latin typeface="Times New Roman" pitchFamily="18" charset="0"/>
                <a:cs typeface="Times New Roman" pitchFamily="18" charset="0"/>
              </a:endParaRPr>
            </a:p>
          </p:txBody>
        </p:sp>
        <p:sp>
          <p:nvSpPr>
            <p:cNvPr id="6" name="Прямоугольник 5"/>
            <p:cNvSpPr/>
            <p:nvPr/>
          </p:nvSpPr>
          <p:spPr>
            <a:xfrm>
              <a:off x="0" y="0"/>
              <a:ext cx="4429131" cy="2183868"/>
            </a:xfrm>
            <a:prstGeom prst="rect">
              <a:avLst/>
            </a:prstGeom>
          </p:spPr>
          <p:txBody>
            <a:bodyPr wrap="square">
              <a:spAutoFit/>
            </a:bodyPr>
            <a:lstStyle/>
            <a:p>
              <a:pPr algn="just"/>
              <a:r>
                <a:rPr lang="ru-RU" sz="800" dirty="0" smtClean="0">
                  <a:solidFill>
                    <a:srgbClr val="000000"/>
                  </a:solidFill>
                  <a:latin typeface="Times New Roman" pitchFamily="18" charset="0"/>
                  <a:ea typeface="Times New Roman" pitchFamily="18" charset="0"/>
                  <a:cs typeface="Times New Roman" pitchFamily="18" charset="0"/>
                </a:rPr>
                <a:t>     Во второй половине XIX века в Новом Орлеане уже играло большое количество духовых оркестров. Наиболее известными из них были «Оригинал Зенит Брас Бенд», «Банк Джонстон Стрит Парадерс», «Экзелсиер Бенд», «Генри Аллен Бенд». Многие музыканты этих оркестров были провинциалами. Это говорит о глубокой связи новоорлеанского джаза с музыкальным фольклором американской глубинки и о глубокой связи джаза с провинциальным афроамериканским фольклором,  из которого, в тесном переплетении с другими музыкальными формами американской сцены,  и возник в конечном итоге подлинный джаз.</a:t>
              </a:r>
              <a:endParaRPr lang="ru-RU" sz="800" dirty="0"/>
            </a:p>
          </p:txBody>
        </p:sp>
        <p:sp>
          <p:nvSpPr>
            <p:cNvPr id="7" name="TextBox 6"/>
            <p:cNvSpPr txBox="1"/>
            <p:nvPr/>
          </p:nvSpPr>
          <p:spPr>
            <a:xfrm>
              <a:off x="0" y="2071670"/>
              <a:ext cx="5286388" cy="299747"/>
            </a:xfrm>
            <a:prstGeom prst="rect">
              <a:avLst/>
            </a:prstGeom>
            <a:noFill/>
          </p:spPr>
          <p:txBody>
            <a:bodyPr wrap="square" rtlCol="0">
              <a:spAutoFit/>
            </a:bodyPr>
            <a:lstStyle/>
            <a:p>
              <a:pPr algn="just"/>
              <a:r>
                <a:rPr lang="ru-RU" sz="800" b="1" dirty="0" smtClean="0">
                  <a:latin typeface="Times New Roman" pitchFamily="18" charset="0"/>
                  <a:cs typeface="Times New Roman" pitchFamily="18" charset="0"/>
                </a:rPr>
                <a:t>Ранний джаз</a:t>
              </a:r>
              <a:endParaRPr lang="ru-RU" sz="800" b="1" dirty="0">
                <a:latin typeface="Times New Roman" pitchFamily="18" charset="0"/>
                <a:cs typeface="Times New Roman" pitchFamily="18" charset="0"/>
              </a:endParaRPr>
            </a:p>
          </p:txBody>
        </p:sp>
        <p:pic>
          <p:nvPicPr>
            <p:cNvPr id="8" name="Рисунок 7" descr="26_1.jpg"/>
            <p:cNvPicPr>
              <a:picLocks noChangeAspect="1"/>
            </p:cNvPicPr>
            <p:nvPr/>
          </p:nvPicPr>
          <p:blipFill>
            <a:blip r:embed="rId4" cstate="print"/>
            <a:stretch>
              <a:fillRect/>
            </a:stretch>
          </p:blipFill>
          <p:spPr>
            <a:xfrm>
              <a:off x="4429132" y="142844"/>
              <a:ext cx="2286016" cy="17145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Rectangle 1"/>
            <p:cNvSpPr>
              <a:spLocks noChangeArrowheads="1"/>
            </p:cNvSpPr>
            <p:nvPr/>
          </p:nvSpPr>
          <p:spPr bwMode="auto">
            <a:xfrm>
              <a:off x="0" y="2286008"/>
              <a:ext cx="6715149" cy="32115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Ранний новоорлеанский джаз - период истории джаза от первых десятилетий </a:t>
              </a:r>
              <a:r>
                <a:rPr kumimoji="0" lang="en-US"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XX</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века до середины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1920-х</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годов.  Пути афроамериканского фольклора и джаза разделяются с момента открытия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Сторивилла</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района красных фонарей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Нового Орлеана</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прославившегося своими увеселительными заведениями. Желавших повеселиться и развлечься здесь ждала масса соблазнительных возможностей, которые предлагали танцплощадки, кабаре, цирк, бары и закусочные. Везде в этих заведениях звучала музыка. Там могли найти работу музыканты, освоивши</a:t>
              </a:r>
              <a:r>
                <a:rPr lang="ru-RU" sz="800" dirty="0" smtClean="0">
                  <a:solidFill>
                    <a:srgbClr val="000000"/>
                  </a:solidFill>
                  <a:latin typeface="Times New Roman" pitchFamily="18" charset="0"/>
                  <a:ea typeface="Times New Roman" pitchFamily="18" charset="0"/>
                  <a:cs typeface="Times New Roman" pitchFamily="18" charset="0"/>
                </a:rPr>
                <a:t>е </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синкопированную музыку.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Постепенно, с ростом числа музыкантов, сократилось количество маршевых и уличных духовых оркестров, а вместо них возникли сторивилльские ансамбли, музыкальное проявление которых становится более индивидуальным, в сравнении с игрой духовых оркестров. Эти составы, называвшиеся комбо-оркестрами, и стали основоположниками стиля классического новоорлеанского джаза.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1910</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1917 года</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ночные клубы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Сторивилла</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стали идеальной окружающей средой для джаза.</a:t>
              </a:r>
              <a:endPar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Некоторые пианисты играли в борделях для приманки клиентов. Оркестры наоборот обычно играли в разнообразных театрах и дансингах.</a:t>
              </a:r>
              <a:r>
                <a:rPr lang="ru-RU" sz="800" dirty="0" smtClean="0">
                  <a:latin typeface="Times New Roman" pitchFamily="18" charset="0"/>
                  <a:ea typeface="Times New Roman" pitchFamily="18" charset="0"/>
                  <a:cs typeface="Times New Roman" pitchFamily="18" charset="0"/>
                </a:rPr>
                <a:t> </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Маленькие джазовые оркестры также часто играли и на уличных перекрёстках, особенно после закрытия Сторивилла в </a:t>
              </a:r>
              <a:r>
                <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1917 году</a:t>
              </a:r>
              <a:r>
                <a:rPr kumimoji="0" lang="ru-RU" sz="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0" y="5168334"/>
              <a:ext cx="4313934" cy="2012585"/>
            </a:xfrm>
            <a:prstGeom prst="rect">
              <a:avLst/>
            </a:prstGeom>
          </p:spPr>
          <p:txBody>
            <a:bodyPr wrap="square">
              <a:spAutoFit/>
            </a:bodyPr>
            <a:lstStyle/>
            <a:p>
              <a:pPr lvl="0" algn="just" eaLnBrk="0" fontAlgn="base" hangingPunct="0">
                <a:spcBef>
                  <a:spcPct val="0"/>
                </a:spcBef>
                <a:spcAft>
                  <a:spcPct val="0"/>
                </a:spcAft>
              </a:pPr>
              <a:r>
                <a:rPr lang="ru-RU" sz="800" dirty="0" smtClean="0">
                  <a:latin typeface="Times New Roman" pitchFamily="18" charset="0"/>
                  <a:ea typeface="Times New Roman" pitchFamily="18" charset="0"/>
                  <a:cs typeface="Times New Roman" pitchFamily="18" charset="0"/>
                </a:rPr>
                <a:t> Новоорлеанский джаз</a:t>
              </a:r>
              <a:r>
                <a:rPr lang="ru-RU" sz="800" dirty="0" smtClean="0">
                  <a:solidFill>
                    <a:srgbClr val="000000"/>
                  </a:solidFill>
                  <a:latin typeface="Times New Roman" pitchFamily="18" charset="0"/>
                  <a:ea typeface="Times New Roman" pitchFamily="18" charset="0"/>
                  <a:cs typeface="Times New Roman" pitchFamily="18" charset="0"/>
                </a:rPr>
                <a:t>, считающийся первым однозначно идентифицируемым стилем джаза, вырос из маршевых духовых оркестров, широко представленных на музыкальной сцене города. Он ведёт отсчёт своей истории от </a:t>
              </a:r>
              <a:r>
                <a:rPr lang="ru-RU" sz="800" dirty="0" smtClean="0">
                  <a:latin typeface="Times New Roman" pitchFamily="18" charset="0"/>
                  <a:ea typeface="Times New Roman" pitchFamily="18" charset="0"/>
                  <a:cs typeface="Times New Roman" pitchFamily="18" charset="0"/>
                </a:rPr>
                <a:t>1895 года</a:t>
              </a:r>
              <a:r>
                <a:rPr lang="ru-RU" sz="800" dirty="0" smtClean="0">
                  <a:solidFill>
                    <a:srgbClr val="000000"/>
                  </a:solidFill>
                  <a:latin typeface="Times New Roman" pitchFamily="18" charset="0"/>
                  <a:ea typeface="Times New Roman" pitchFamily="18" charset="0"/>
                  <a:cs typeface="Times New Roman" pitchFamily="18" charset="0"/>
                </a:rPr>
                <a:t>, когда звуки джаза были связаны прежде всего с музыкой </a:t>
              </a:r>
              <a:r>
                <a:rPr lang="ru-RU" sz="800" dirty="0" smtClean="0">
                  <a:latin typeface="Times New Roman" pitchFamily="18" charset="0"/>
                  <a:ea typeface="Times New Roman" pitchFamily="18" charset="0"/>
                  <a:cs typeface="Times New Roman" pitchFamily="18" charset="0"/>
                </a:rPr>
                <a:t>Бадди Болдена</a:t>
              </a:r>
              <a:r>
                <a:rPr lang="ru-RU" sz="800" dirty="0" smtClean="0">
                  <a:solidFill>
                    <a:srgbClr val="000000"/>
                  </a:solidFill>
                  <a:latin typeface="Times New Roman" pitchFamily="18" charset="0"/>
                  <a:ea typeface="Times New Roman" pitchFamily="18" charset="0"/>
                  <a:cs typeface="Times New Roman" pitchFamily="18" charset="0"/>
                </a:rPr>
                <a:t>, </a:t>
              </a:r>
              <a:r>
                <a:rPr lang="ru-RU" sz="800" dirty="0" smtClean="0">
                  <a:latin typeface="Times New Roman" pitchFamily="18" charset="0"/>
                  <a:ea typeface="Times New Roman" pitchFamily="18" charset="0"/>
                  <a:cs typeface="Times New Roman" pitchFamily="18" charset="0"/>
                </a:rPr>
                <a:t>Кида Ори</a:t>
              </a:r>
              <a:r>
                <a:rPr lang="ru-RU" sz="800" dirty="0" smtClean="0">
                  <a:solidFill>
                    <a:srgbClr val="000000"/>
                  </a:solidFill>
                  <a:latin typeface="Times New Roman" pitchFamily="18" charset="0"/>
                  <a:ea typeface="Times New Roman" pitchFamily="18" charset="0"/>
                  <a:cs typeface="Times New Roman" pitchFamily="18" charset="0"/>
                </a:rPr>
                <a:t> и </a:t>
              </a:r>
              <a:r>
                <a:rPr lang="ru-RU" sz="800" dirty="0" smtClean="0">
                  <a:latin typeface="Times New Roman" pitchFamily="18" charset="0"/>
                  <a:ea typeface="Times New Roman" pitchFamily="18" charset="0"/>
                  <a:cs typeface="Times New Roman" pitchFamily="18" charset="0"/>
                </a:rPr>
                <a:t>Джелли Ролл Мортона</a:t>
              </a:r>
              <a:r>
                <a:rPr lang="ru-RU" sz="800" dirty="0" smtClean="0">
                  <a:solidFill>
                    <a:srgbClr val="000000"/>
                  </a:solidFill>
                  <a:latin typeface="Times New Roman" pitchFamily="18" charset="0"/>
                  <a:ea typeface="Times New Roman" pitchFamily="18" charset="0"/>
                  <a:cs typeface="Times New Roman" pitchFamily="18" charset="0"/>
                </a:rPr>
                <a:t>, которую они играли в </a:t>
              </a:r>
              <a:r>
                <a:rPr lang="ru-RU" sz="800" dirty="0" smtClean="0">
                  <a:latin typeface="Times New Roman" pitchFamily="18" charset="0"/>
                  <a:ea typeface="Times New Roman" pitchFamily="18" charset="0"/>
                  <a:cs typeface="Times New Roman" pitchFamily="18" charset="0"/>
                </a:rPr>
                <a:t>Сторивилле</a:t>
              </a:r>
              <a:r>
                <a:rPr lang="ru-RU" sz="800" dirty="0" smtClean="0">
                  <a:solidFill>
                    <a:srgbClr val="000000"/>
                  </a:solidFill>
                  <a:latin typeface="Times New Roman" pitchFamily="18" charset="0"/>
                  <a:ea typeface="Times New Roman" pitchFamily="18" charset="0"/>
                  <a:cs typeface="Times New Roman" pitchFamily="18" charset="0"/>
                </a:rPr>
                <a:t> до </a:t>
              </a:r>
              <a:r>
                <a:rPr lang="ru-RU" sz="800" dirty="0" smtClean="0">
                  <a:latin typeface="Times New Roman" pitchFamily="18" charset="0"/>
                  <a:ea typeface="Times New Roman" pitchFamily="18" charset="0"/>
                  <a:cs typeface="Times New Roman" pitchFamily="18" charset="0"/>
                </a:rPr>
                <a:t>1917 года</a:t>
              </a:r>
              <a:r>
                <a:rPr lang="ru-RU" sz="800" dirty="0" smtClean="0">
                  <a:solidFill>
                    <a:srgbClr val="000000"/>
                  </a:solidFill>
                  <a:latin typeface="Times New Roman" pitchFamily="18" charset="0"/>
                  <a:ea typeface="Times New Roman" pitchFamily="18" charset="0"/>
                  <a:cs typeface="Times New Roman" pitchFamily="18" charset="0"/>
                </a:rPr>
                <a:t>.</a:t>
              </a:r>
              <a:endParaRPr lang="ru-RU" sz="8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sz="800" dirty="0" smtClean="0">
                  <a:solidFill>
                    <a:srgbClr val="000000"/>
                  </a:solidFill>
                  <a:latin typeface="Times New Roman" pitchFamily="18" charset="0"/>
                  <a:ea typeface="Times New Roman" pitchFamily="18" charset="0"/>
                  <a:cs typeface="Times New Roman" pitchFamily="18" charset="0"/>
                </a:rPr>
                <a:t>     Начиная с первых десятилетий </a:t>
              </a:r>
              <a:r>
                <a:rPr lang="en-US" sz="800" dirty="0" smtClean="0">
                  <a:solidFill>
                    <a:srgbClr val="000000"/>
                  </a:solidFill>
                  <a:latin typeface="Times New Roman" pitchFamily="18" charset="0"/>
                  <a:ea typeface="Times New Roman" pitchFamily="18" charset="0"/>
                  <a:cs typeface="Times New Roman" pitchFamily="18" charset="0"/>
                </a:rPr>
                <a:t>XX</a:t>
              </a:r>
              <a:r>
                <a:rPr lang="ru-RU" sz="800" dirty="0" smtClean="0">
                  <a:solidFill>
                    <a:srgbClr val="000000"/>
                  </a:solidFill>
                  <a:latin typeface="Times New Roman" pitchFamily="18" charset="0"/>
                  <a:ea typeface="Times New Roman" pitchFamily="18" charset="0"/>
                  <a:cs typeface="Times New Roman" pitchFamily="18" charset="0"/>
                </a:rPr>
                <a:t> века, джаз, обогащённый влиянием танцевальных оркестров и виртуозных солистов, быстро развился и дорос до уровня импровизационной музыки.</a:t>
              </a:r>
              <a:endParaRPr lang="ru-RU" sz="800" dirty="0"/>
            </a:p>
          </p:txBody>
        </p:sp>
        <p:pic>
          <p:nvPicPr>
            <p:cNvPr id="11" name="Рисунок 10" descr="kidory2.jpg"/>
            <p:cNvPicPr>
              <a:picLocks noChangeAspect="1"/>
            </p:cNvPicPr>
            <p:nvPr/>
          </p:nvPicPr>
          <p:blipFill>
            <a:blip r:embed="rId5" cstate="print"/>
            <a:stretch>
              <a:fillRect/>
            </a:stretch>
          </p:blipFill>
          <p:spPr>
            <a:xfrm>
              <a:off x="214290" y="7286644"/>
              <a:ext cx="2428892" cy="1715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grpSp>
        <p:nvGrpSpPr>
          <p:cNvPr id="12" name="Группа 11"/>
          <p:cNvGrpSpPr/>
          <p:nvPr/>
        </p:nvGrpSpPr>
        <p:grpSpPr>
          <a:xfrm>
            <a:off x="4643438" y="428604"/>
            <a:ext cx="4357686" cy="5806651"/>
            <a:chOff x="0" y="0"/>
            <a:chExt cx="6858000" cy="9175916"/>
          </a:xfrm>
        </p:grpSpPr>
        <p:pic>
          <p:nvPicPr>
            <p:cNvPr id="13" name="Рисунок 12" descr="SNF20BIZD-380_1027789a.jpg"/>
            <p:cNvPicPr>
              <a:picLocks noChangeAspect="1"/>
            </p:cNvPicPr>
            <p:nvPr/>
          </p:nvPicPr>
          <p:blipFill>
            <a:blip r:embed="rId6" cstate="print">
              <a:lum bright="61000"/>
            </a:blip>
            <a:stretch>
              <a:fillRect/>
            </a:stretch>
          </p:blipFill>
          <p:spPr>
            <a:xfrm>
              <a:off x="0" y="0"/>
              <a:ext cx="6858000" cy="9144000"/>
            </a:xfrm>
            <a:prstGeom prst="rect">
              <a:avLst/>
            </a:prstGeom>
          </p:spPr>
        </p:pic>
        <p:pic>
          <p:nvPicPr>
            <p:cNvPr id="14" name="Рисунок 13" descr="profimedia-0071033356.jpg"/>
            <p:cNvPicPr>
              <a:picLocks noChangeAspect="1"/>
            </p:cNvPicPr>
            <p:nvPr/>
          </p:nvPicPr>
          <p:blipFill>
            <a:blip r:embed="rId7" cstate="print">
              <a:lum bright="33000"/>
            </a:blip>
            <a:stretch>
              <a:fillRect/>
            </a:stretch>
          </p:blipFill>
          <p:spPr>
            <a:xfrm rot="905053">
              <a:off x="1993173" y="5378944"/>
              <a:ext cx="4405322" cy="2952942"/>
            </a:xfrm>
            <a:prstGeom prst="rect">
              <a:avLst/>
            </a:prstGeom>
          </p:spPr>
        </p:pic>
        <p:sp>
          <p:nvSpPr>
            <p:cNvPr id="15" name="TextBox 14"/>
            <p:cNvSpPr txBox="1"/>
            <p:nvPr/>
          </p:nvSpPr>
          <p:spPr>
            <a:xfrm>
              <a:off x="0" y="8774667"/>
              <a:ext cx="6858000" cy="401249"/>
            </a:xfrm>
            <a:prstGeom prst="rect">
              <a:avLst/>
            </a:prstGeom>
            <a:noFill/>
          </p:spPr>
          <p:txBody>
            <a:bodyPr wrap="square" rtlCol="0">
              <a:spAutoFit/>
            </a:bodyPr>
            <a:lstStyle/>
            <a:p>
              <a:pPr algn="ctr"/>
              <a:r>
                <a:rPr lang="ru-RU" sz="1050" b="1" dirty="0" smtClean="0">
                  <a:latin typeface="Times New Roman" pitchFamily="18" charset="0"/>
                  <a:cs typeface="Times New Roman" pitchFamily="18" charset="0"/>
                </a:rPr>
                <a:t>16</a:t>
              </a:r>
              <a:endParaRPr lang="ru-RU" sz="1050" b="1" dirty="0">
                <a:latin typeface="Times New Roman" pitchFamily="18" charset="0"/>
                <a:cs typeface="Times New Roman" pitchFamily="18" charset="0"/>
              </a:endParaRPr>
            </a:p>
          </p:txBody>
        </p:sp>
        <p:sp>
          <p:nvSpPr>
            <p:cNvPr id="16" name="Прямоугольник 15"/>
            <p:cNvSpPr/>
            <p:nvPr/>
          </p:nvSpPr>
          <p:spPr>
            <a:xfrm>
              <a:off x="285728" y="714349"/>
              <a:ext cx="3429000" cy="7149514"/>
            </a:xfrm>
            <a:prstGeom prst="rect">
              <a:avLst/>
            </a:prstGeom>
          </p:spPr>
          <p:txBody>
            <a:bodyPr>
              <a:spAutoFit/>
            </a:bodyPr>
            <a:lstStyle/>
            <a:p>
              <a:r>
                <a:rPr lang="ru-RU" sz="800" b="1" dirty="0" smtClean="0">
                  <a:latin typeface="Times New Roman" pitchFamily="18" charset="0"/>
                  <a:cs typeface="Times New Roman" pitchFamily="18" charset="0"/>
                </a:rPr>
                <a:t>1.Вновь зажёгся красный свет,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Ни одной машины нет,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И черны глаза пустых кафе.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Ночь спустилась, как вчера,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По крутым ступеням крыш,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Всё уснуло до утра,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Но я знаю - ты не спишь.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Я, прижав лицо к стеклу,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По слогам читаю мглу,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Ты в одном из тысяч домов.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Что нас ждёт в конце ,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Я таксисту не скажу,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Я хочу тебя найти,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Я спешу, спешу, спешу. </a:t>
              </a:r>
              <a:br>
                <a:rPr lang="ru-RU" sz="800" b="1" dirty="0" smtClean="0">
                  <a:latin typeface="Times New Roman" pitchFamily="18" charset="0"/>
                  <a:cs typeface="Times New Roman" pitchFamily="18" charset="0"/>
                </a:rPr>
              </a:br>
              <a:endParaRPr lang="ru-RU" sz="800" b="1" dirty="0" smtClean="0">
                <a:latin typeface="Times New Roman" pitchFamily="18" charset="0"/>
                <a:cs typeface="Times New Roman" pitchFamily="18" charset="0"/>
              </a:endParaRPr>
            </a:p>
            <a:p>
              <a:r>
                <a:rPr lang="ru-RU" sz="800" b="1" dirty="0" smtClean="0">
                  <a:latin typeface="Times New Roman" pitchFamily="18" charset="0"/>
                  <a:cs typeface="Times New Roman" pitchFamily="18" charset="0"/>
                </a:rPr>
                <a:t>Припев:</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В усталом такси до вчерашнего дня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Меня довези, довези меня.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В усталом такси до вчерашнего дня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Меня довези, не оставляй меня.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2.Ничего нельзя вернуть,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Стёрла ночь обратно путь,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И часы идут не видя нас.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Но я вижу за стеклом,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Как блуждающий мираж,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То такси, где мы вдвоём,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Мы вдвоём в последний раз. </a:t>
              </a:r>
              <a:br>
                <a:rPr lang="ru-RU" sz="800" b="1" dirty="0" smtClean="0">
                  <a:latin typeface="Times New Roman" pitchFamily="18" charset="0"/>
                  <a:cs typeface="Times New Roman" pitchFamily="18" charset="0"/>
                </a:rPr>
              </a:br>
              <a:endParaRPr lang="ru-RU" sz="800" b="1" dirty="0" smtClean="0">
                <a:latin typeface="Times New Roman" pitchFamily="18" charset="0"/>
                <a:cs typeface="Times New Roman" pitchFamily="18" charset="0"/>
              </a:endParaRPr>
            </a:p>
            <a:p>
              <a:r>
                <a:rPr lang="ru-RU" sz="800" b="1" dirty="0" smtClean="0">
                  <a:latin typeface="Times New Roman" pitchFamily="18" charset="0"/>
                  <a:cs typeface="Times New Roman" pitchFamily="18" charset="0"/>
                </a:rPr>
                <a:t>Припев.</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В усталом такси до вчерашнего дня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Меня довези, довези меня.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В усталом такси до вчерашнего дня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Меня довези, не оставляй меня. </a:t>
              </a:r>
              <a:br>
                <a:rPr lang="ru-RU" sz="800" b="1" dirty="0" smtClean="0">
                  <a:latin typeface="Times New Roman" pitchFamily="18" charset="0"/>
                  <a:cs typeface="Times New Roman" pitchFamily="18" charset="0"/>
                </a:rPr>
              </a:br>
              <a:r>
                <a:rPr lang="ru-RU" sz="800" b="1" dirty="0" smtClean="0">
                  <a:latin typeface="Times New Roman" pitchFamily="18" charset="0"/>
                  <a:cs typeface="Times New Roman" pitchFamily="18" charset="0"/>
                </a:rPr>
                <a:t/>
              </a:r>
              <a:br>
                <a:rPr lang="ru-RU" sz="800" b="1" dirty="0" smtClean="0">
                  <a:latin typeface="Times New Roman" pitchFamily="18" charset="0"/>
                  <a:cs typeface="Times New Roman" pitchFamily="18" charset="0"/>
                </a:rPr>
              </a:br>
              <a:endParaRPr lang="ru-RU" sz="800" b="1" dirty="0">
                <a:latin typeface="Times New Roman" pitchFamily="18" charset="0"/>
                <a:cs typeface="Times New Roman" pitchFamily="18" charset="0"/>
              </a:endParaRPr>
            </a:p>
          </p:txBody>
        </p:sp>
        <p:sp>
          <p:nvSpPr>
            <p:cNvPr id="17" name="TextBox 16"/>
            <p:cNvSpPr txBox="1"/>
            <p:nvPr/>
          </p:nvSpPr>
          <p:spPr>
            <a:xfrm>
              <a:off x="0" y="0"/>
              <a:ext cx="6858000" cy="972723"/>
            </a:xfrm>
            <a:prstGeom prst="rect">
              <a:avLst/>
            </a:prstGeom>
            <a:noFill/>
          </p:spPr>
          <p:txBody>
            <a:bodyPr wrap="square" rtlCol="0">
              <a:spAutoFit/>
            </a:bodyPr>
            <a:lstStyle/>
            <a:p>
              <a:pPr algn="ctr"/>
              <a:r>
                <a:rPr lang="ru-RU" sz="1000" b="1" dirty="0" smtClean="0">
                  <a:latin typeface="Times New Roman" pitchFamily="18" charset="0"/>
                  <a:cs typeface="Times New Roman" pitchFamily="18" charset="0"/>
                </a:rPr>
                <a:t>Усталое такси</a:t>
              </a:r>
              <a:endParaRPr lang="en-US" sz="1000" b="1" dirty="0" smtClean="0">
                <a:latin typeface="Times New Roman" pitchFamily="18" charset="0"/>
                <a:cs typeface="Times New Roman" pitchFamily="18" charset="0"/>
              </a:endParaRPr>
            </a:p>
            <a:p>
              <a:pPr algn="ctr"/>
              <a:r>
                <a:rPr lang="ru-RU" sz="800" i="1" dirty="0" smtClean="0">
                  <a:latin typeface="Times New Roman" pitchFamily="18" charset="0"/>
                  <a:cs typeface="Times New Roman" pitchFamily="18" charset="0"/>
                </a:rPr>
                <a:t>Музыка К. Кельми</a:t>
              </a:r>
            </a:p>
            <a:p>
              <a:pPr algn="ctr"/>
              <a:r>
                <a:rPr lang="ru-RU" sz="800" i="1" dirty="0" smtClean="0">
                  <a:latin typeface="Times New Roman" pitchFamily="18" charset="0"/>
                  <a:cs typeface="Times New Roman" pitchFamily="18" charset="0"/>
                </a:rPr>
                <a:t>Слова К. Кельми</a:t>
              </a:r>
              <a:endParaRPr lang="en-US" sz="800" i="1" dirty="0" smtClean="0">
                <a:latin typeface="Times New Roman" pitchFamily="18" charset="0"/>
                <a:cs typeface="Times New Roman" pitchFamily="18" charset="0"/>
              </a:endParaRPr>
            </a:p>
            <a:p>
              <a:pPr algn="ctr"/>
              <a:endParaRPr lang="ru-RU" sz="800" i="1" dirty="0">
                <a:latin typeface="Times New Roman" pitchFamily="18" charset="0"/>
                <a:cs typeface="Times New Roman" pitchFamily="18" charset="0"/>
              </a:endParaRPr>
            </a:p>
          </p:txBody>
        </p:sp>
        <p:grpSp>
          <p:nvGrpSpPr>
            <p:cNvPr id="18" name="Группа 4"/>
            <p:cNvGrpSpPr/>
            <p:nvPr/>
          </p:nvGrpSpPr>
          <p:grpSpPr>
            <a:xfrm>
              <a:off x="142852" y="142844"/>
              <a:ext cx="357190" cy="285752"/>
              <a:chOff x="5572140" y="4429124"/>
              <a:chExt cx="357190" cy="285752"/>
            </a:xfrm>
          </p:grpSpPr>
          <p:pic>
            <p:nvPicPr>
              <p:cNvPr id="20" name="Рисунок 19" descr="www.chitalnya.ru.jpg"/>
              <p:cNvPicPr>
                <a:picLocks noChangeAspect="1"/>
              </p:cNvPicPr>
              <p:nvPr/>
            </p:nvPicPr>
            <p:blipFill>
              <a:blip r:embed="rId8" cstate="print">
                <a:duotone>
                  <a:schemeClr val="accent4">
                    <a:shade val="45000"/>
                    <a:satMod val="135000"/>
                  </a:schemeClr>
                  <a:prstClr val="white"/>
                </a:duotone>
              </a:blip>
              <a:stretch>
                <a:fillRect/>
              </a:stretch>
            </p:blipFill>
            <p:spPr>
              <a:xfrm>
                <a:off x="5572140" y="4429124"/>
                <a:ext cx="357190" cy="274322"/>
              </a:xfrm>
              <a:prstGeom prst="rect">
                <a:avLst/>
              </a:prstGeom>
            </p:spPr>
          </p:pic>
          <p:sp>
            <p:nvSpPr>
              <p:cNvPr id="21" name="Прямоугольник 20"/>
              <p:cNvSpPr/>
              <p:nvPr/>
            </p:nvSpPr>
            <p:spPr>
              <a:xfrm>
                <a:off x="5572140" y="4429124"/>
                <a:ext cx="357190" cy="28575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9" name="Рисунок 7" descr="12705443404bbaf7d4f09396.98593530.jpg"/>
            <p:cNvPicPr>
              <a:picLocks noChangeAspect="1"/>
            </p:cNvPicPr>
            <p:nvPr/>
          </p:nvPicPr>
          <p:blipFill>
            <a:blip r:embed="rId9" cstate="print"/>
            <a:stretch>
              <a:fillRect/>
            </a:stretch>
          </p:blipFill>
          <p:spPr>
            <a:xfrm rot="293863">
              <a:off x="2533882" y="1163917"/>
              <a:ext cx="3949897" cy="2628905"/>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696</Words>
  <Application>Microsoft Office PowerPoint</Application>
  <PresentationFormat>Экран (4:3)</PresentationFormat>
  <Paragraphs>59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14</cp:revision>
  <dcterms:modified xsi:type="dcterms:W3CDTF">2012-01-27T04:55:24Z</dcterms:modified>
</cp:coreProperties>
</file>